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handoutMasterIdLst>
    <p:handoutMasterId r:id="rId16"/>
  </p:handoutMasterIdLst>
  <p:sldIdLst>
    <p:sldId id="256" r:id="rId2"/>
    <p:sldId id="257" r:id="rId3"/>
    <p:sldId id="276" r:id="rId4"/>
    <p:sldId id="258" r:id="rId5"/>
    <p:sldId id="277" r:id="rId6"/>
    <p:sldId id="259" r:id="rId7"/>
    <p:sldId id="275" r:id="rId8"/>
    <p:sldId id="273" r:id="rId9"/>
    <p:sldId id="274" r:id="rId10"/>
    <p:sldId id="278" r:id="rId11"/>
    <p:sldId id="279" r:id="rId12"/>
    <p:sldId id="280" r:id="rId13"/>
    <p:sldId id="267" r:id="rId14"/>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000000"/>
          </p15:clr>
        </p15:guide>
        <p15:guide id="2" pos="2880">
          <p15:clr>
            <a:srgbClr val="000000"/>
          </p15:clr>
        </p15:guide>
      </p15:sldGuideLst>
    </p:ext>
    <p:ext uri="{2D200454-40CA-4A62-9FC3-DE9A4176ACB9}">
      <p15:notesGuideLst xmlns:p15="http://schemas.microsoft.com/office/powerpoint/2012/main" xmlns=""/>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jo2JpmzejRwAypx1pHziEv9dyu8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57" d="100"/>
          <a:sy n="57" d="100"/>
        </p:scale>
        <p:origin x="-282" y="-102"/>
      </p:cViewPr>
      <p:guideLst>
        <p:guide orient="horz" pos="2160"/>
        <p:guide pos="2880"/>
      </p:guideLst>
    </p:cSldViewPr>
  </p:slideViewPr>
  <p:notesTextViewPr>
    <p:cViewPr>
      <p:scale>
        <a:sx n="1" d="1"/>
        <a:sy n="1" d="1"/>
      </p:scale>
      <p:origin x="0" y="0"/>
    </p:cViewPr>
  </p:notesTextViewPr>
  <p:notesViewPr>
    <p:cSldViewPr snapToGrid="0">
      <p:cViewPr varScale="1">
        <p:scale>
          <a:sx n="69" d="100"/>
          <a:sy n="69" d="100"/>
        </p:scale>
        <p:origin x="-210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CDFC9AE-31B2-48C8-8D37-128C700846DB}" type="datetimeFigureOut">
              <a:rPr lang="en-IN" smtClean="0"/>
              <a:pPr/>
              <a:t>29-03-2023</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8FE5B9-A785-461C-819A-BD6B36F32FA0}" type="slidenum">
              <a:rPr lang="en-IN" smtClean="0"/>
              <a:pPr/>
              <a:t>‹#›</a:t>
            </a:fld>
            <a:endParaRPr lang="en-IN"/>
          </a:p>
        </p:txBody>
      </p:sp>
    </p:spTree>
    <p:extLst>
      <p:ext uri="{BB962C8B-B14F-4D97-AF65-F5344CB8AC3E}">
        <p14:creationId xmlns:p14="http://schemas.microsoft.com/office/powerpoint/2010/main" xmlns="" val="3336521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xmlns="" val="140275273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464728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452794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4527945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4527945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2" name="Google Shape;242;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55666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242054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242054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4223289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4223289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452794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452794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452794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452794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6178D70B-1826-4B05-BB3C-877E41F0034E}" type="datetime1">
              <a:rPr lang="en-US" smtClean="0"/>
              <a:pPr/>
              <a:t>3/29/2023</a:t>
            </a:fld>
            <a:endParaRPr/>
          </a:p>
        </p:txBody>
      </p:sp>
      <p:sp>
        <p:nvSpPr>
          <p:cNvPr id="19" name="Google Shape;19;p14"/>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20" name="Google Shape;20;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23"/>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3"/>
          <p:cNvSpPr txBox="1">
            <a:spLocks noGrp="1"/>
          </p:cNvSpPr>
          <p:nvPr>
            <p:ph type="body" idx="1"/>
          </p:nvPr>
        </p:nvSpPr>
        <p:spPr>
          <a:xfrm rot="5400000">
            <a:off x="5924550" y="-3181350"/>
            <a:ext cx="7048500" cy="16611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BD57B10-C955-48FF-9178-09FD24E19004}" type="datetime1">
              <a:rPr lang="en-US" smtClean="0"/>
              <a:pPr/>
              <a:t>3/29/2023</a:t>
            </a:fld>
            <a:endParaRPr/>
          </a:p>
        </p:txBody>
      </p:sp>
      <p:sp>
        <p:nvSpPr>
          <p:cNvPr id="78" name="Google Shape;78;p2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79" name="Google Shape;79;p2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24"/>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2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3BC76C97-2415-42CE-943E-4D2005649701}" type="datetime1">
              <a:rPr lang="en-US" smtClean="0"/>
              <a:pPr/>
              <a:t>3/29/2023</a:t>
            </a:fld>
            <a:endParaRPr/>
          </a:p>
        </p:txBody>
      </p:sp>
      <p:sp>
        <p:nvSpPr>
          <p:cNvPr id="84" name="Google Shape;84;p24"/>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85" name="Google Shape;85;p2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81E034AD-916A-46C0-82DA-FE1A2660D2C6}" type="datetime1">
              <a:rPr lang="en-US" smtClean="0"/>
              <a:pPr/>
              <a:t>3/29/2023</a:t>
            </a:fld>
            <a:endParaRPr/>
          </a:p>
        </p:txBody>
      </p:sp>
      <p:sp>
        <p:nvSpPr>
          <p:cNvPr id="25" name="Google Shape;25;p15"/>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26" name="Google Shape;26;p1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400" b="0" i="0" u="none" strike="noStrike" cap="none">
                <a:solidFill>
                  <a:schemeClr val="dk1"/>
                </a:solidFill>
                <a:latin typeface="Cambria"/>
                <a:ea typeface="Cambria"/>
                <a:cs typeface="Cambria"/>
                <a:sym typeface="Cambria"/>
              </a:defRPr>
            </a:lvl1pPr>
            <a:lvl2pPr marL="0" lvl="1" indent="0" algn="r">
              <a:spcBef>
                <a:spcPts val="0"/>
              </a:spcBef>
              <a:buNone/>
              <a:defRPr sz="1400" b="0" i="0" u="none" strike="noStrike" cap="none">
                <a:solidFill>
                  <a:schemeClr val="dk1"/>
                </a:solidFill>
                <a:latin typeface="Cambria"/>
                <a:ea typeface="Cambria"/>
                <a:cs typeface="Cambria"/>
                <a:sym typeface="Cambria"/>
              </a:defRPr>
            </a:lvl2pPr>
            <a:lvl3pPr marL="0" lvl="2" indent="0" algn="r">
              <a:spcBef>
                <a:spcPts val="0"/>
              </a:spcBef>
              <a:buNone/>
              <a:defRPr sz="1400" b="0" i="0" u="none" strike="noStrike" cap="none">
                <a:solidFill>
                  <a:schemeClr val="dk1"/>
                </a:solidFill>
                <a:latin typeface="Cambria"/>
                <a:ea typeface="Cambria"/>
                <a:cs typeface="Cambria"/>
                <a:sym typeface="Cambria"/>
              </a:defRPr>
            </a:lvl3pPr>
            <a:lvl4pPr marL="0" lvl="3" indent="0" algn="r">
              <a:spcBef>
                <a:spcPts val="0"/>
              </a:spcBef>
              <a:buNone/>
              <a:defRPr sz="1400" b="0" i="0" u="none" strike="noStrike" cap="none">
                <a:solidFill>
                  <a:schemeClr val="dk1"/>
                </a:solidFill>
                <a:latin typeface="Cambria"/>
                <a:ea typeface="Cambria"/>
                <a:cs typeface="Cambria"/>
                <a:sym typeface="Cambria"/>
              </a:defRPr>
            </a:lvl4pPr>
            <a:lvl5pPr marL="0" lvl="4" indent="0" algn="r">
              <a:spcBef>
                <a:spcPts val="0"/>
              </a:spcBef>
              <a:buNone/>
              <a:defRPr sz="1400" b="0" i="0" u="none" strike="noStrike" cap="none">
                <a:solidFill>
                  <a:schemeClr val="dk1"/>
                </a:solidFill>
                <a:latin typeface="Cambria"/>
                <a:ea typeface="Cambria"/>
                <a:cs typeface="Cambria"/>
                <a:sym typeface="Cambria"/>
              </a:defRPr>
            </a:lvl5pPr>
            <a:lvl6pPr marL="0" lvl="5" indent="0" algn="r">
              <a:spcBef>
                <a:spcPts val="0"/>
              </a:spcBef>
              <a:buNone/>
              <a:defRPr sz="1400" b="0" i="0" u="none" strike="noStrike" cap="none">
                <a:solidFill>
                  <a:schemeClr val="dk1"/>
                </a:solidFill>
                <a:latin typeface="Cambria"/>
                <a:ea typeface="Cambria"/>
                <a:cs typeface="Cambria"/>
                <a:sym typeface="Cambria"/>
              </a:defRPr>
            </a:lvl6pPr>
            <a:lvl7pPr marL="0" lvl="6" indent="0" algn="r">
              <a:spcBef>
                <a:spcPts val="0"/>
              </a:spcBef>
              <a:buNone/>
              <a:defRPr sz="1400" b="0" i="0" u="none" strike="noStrike" cap="none">
                <a:solidFill>
                  <a:schemeClr val="dk1"/>
                </a:solidFill>
                <a:latin typeface="Cambria"/>
                <a:ea typeface="Cambria"/>
                <a:cs typeface="Cambria"/>
                <a:sym typeface="Cambria"/>
              </a:defRPr>
            </a:lvl7pPr>
            <a:lvl8pPr marL="0" lvl="7" indent="0" algn="r">
              <a:spcBef>
                <a:spcPts val="0"/>
              </a:spcBef>
              <a:buNone/>
              <a:defRPr sz="1400" b="0" i="0" u="none" strike="noStrike" cap="none">
                <a:solidFill>
                  <a:schemeClr val="dk1"/>
                </a:solidFill>
                <a:latin typeface="Cambria"/>
                <a:ea typeface="Cambria"/>
                <a:cs typeface="Cambria"/>
                <a:sym typeface="Cambria"/>
              </a:defRPr>
            </a:lvl8pPr>
            <a:lvl9pPr marL="0" lvl="8" indent="0" algn="r">
              <a:spcBef>
                <a:spcPts val="0"/>
              </a:spcBef>
              <a:buNone/>
              <a:defRPr sz="14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 / 12</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16"/>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6"/>
          <p:cNvSpPr txBox="1">
            <a:spLocks noGrp="1"/>
          </p:cNvSpPr>
          <p:nvPr>
            <p:ph type="body" idx="1"/>
          </p:nvPr>
        </p:nvSpPr>
        <p:spPr>
          <a:xfrm>
            <a:off x="1143000" y="1600200"/>
            <a:ext cx="16611600" cy="70485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AA4BF5F-50CA-4CB7-B1D0-649F9EC530A7}" type="datetime1">
              <a:rPr lang="en-US" smtClean="0"/>
              <a:pPr/>
              <a:t>3/29/2023</a:t>
            </a:fld>
            <a:endParaRPr/>
          </a:p>
        </p:txBody>
      </p:sp>
      <p:sp>
        <p:nvSpPr>
          <p:cNvPr id="31" name="Google Shape;31;p16"/>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32" name="Google Shape;32;p1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400" b="0" i="0" u="none" strike="noStrike" cap="none">
                <a:solidFill>
                  <a:schemeClr val="dk1"/>
                </a:solidFill>
                <a:latin typeface="Cambria"/>
                <a:ea typeface="Cambria"/>
                <a:cs typeface="Cambria"/>
                <a:sym typeface="Cambria"/>
              </a:defRPr>
            </a:lvl1pPr>
            <a:lvl2pPr marL="0" lvl="1" indent="0" algn="r">
              <a:spcBef>
                <a:spcPts val="0"/>
              </a:spcBef>
              <a:buNone/>
              <a:defRPr sz="1400" b="0" i="0" u="none" strike="noStrike" cap="none">
                <a:solidFill>
                  <a:schemeClr val="dk1"/>
                </a:solidFill>
                <a:latin typeface="Cambria"/>
                <a:ea typeface="Cambria"/>
                <a:cs typeface="Cambria"/>
                <a:sym typeface="Cambria"/>
              </a:defRPr>
            </a:lvl2pPr>
            <a:lvl3pPr marL="0" lvl="2" indent="0" algn="r">
              <a:spcBef>
                <a:spcPts val="0"/>
              </a:spcBef>
              <a:buNone/>
              <a:defRPr sz="1400" b="0" i="0" u="none" strike="noStrike" cap="none">
                <a:solidFill>
                  <a:schemeClr val="dk1"/>
                </a:solidFill>
                <a:latin typeface="Cambria"/>
                <a:ea typeface="Cambria"/>
                <a:cs typeface="Cambria"/>
                <a:sym typeface="Cambria"/>
              </a:defRPr>
            </a:lvl3pPr>
            <a:lvl4pPr marL="0" lvl="3" indent="0" algn="r">
              <a:spcBef>
                <a:spcPts val="0"/>
              </a:spcBef>
              <a:buNone/>
              <a:defRPr sz="1400" b="0" i="0" u="none" strike="noStrike" cap="none">
                <a:solidFill>
                  <a:schemeClr val="dk1"/>
                </a:solidFill>
                <a:latin typeface="Cambria"/>
                <a:ea typeface="Cambria"/>
                <a:cs typeface="Cambria"/>
                <a:sym typeface="Cambria"/>
              </a:defRPr>
            </a:lvl4pPr>
            <a:lvl5pPr marL="0" lvl="4" indent="0" algn="r">
              <a:spcBef>
                <a:spcPts val="0"/>
              </a:spcBef>
              <a:buNone/>
              <a:defRPr sz="1400" b="0" i="0" u="none" strike="noStrike" cap="none">
                <a:solidFill>
                  <a:schemeClr val="dk1"/>
                </a:solidFill>
                <a:latin typeface="Cambria"/>
                <a:ea typeface="Cambria"/>
                <a:cs typeface="Cambria"/>
                <a:sym typeface="Cambria"/>
              </a:defRPr>
            </a:lvl5pPr>
            <a:lvl6pPr marL="0" lvl="5" indent="0" algn="r">
              <a:spcBef>
                <a:spcPts val="0"/>
              </a:spcBef>
              <a:buNone/>
              <a:defRPr sz="1400" b="0" i="0" u="none" strike="noStrike" cap="none">
                <a:solidFill>
                  <a:schemeClr val="dk1"/>
                </a:solidFill>
                <a:latin typeface="Cambria"/>
                <a:ea typeface="Cambria"/>
                <a:cs typeface="Cambria"/>
                <a:sym typeface="Cambria"/>
              </a:defRPr>
            </a:lvl6pPr>
            <a:lvl7pPr marL="0" lvl="6" indent="0" algn="r">
              <a:spcBef>
                <a:spcPts val="0"/>
              </a:spcBef>
              <a:buNone/>
              <a:defRPr sz="1400" b="0" i="0" u="none" strike="noStrike" cap="none">
                <a:solidFill>
                  <a:schemeClr val="dk1"/>
                </a:solidFill>
                <a:latin typeface="Cambria"/>
                <a:ea typeface="Cambria"/>
                <a:cs typeface="Cambria"/>
                <a:sym typeface="Cambria"/>
              </a:defRPr>
            </a:lvl7pPr>
            <a:lvl8pPr marL="0" lvl="7" indent="0" algn="r">
              <a:spcBef>
                <a:spcPts val="0"/>
              </a:spcBef>
              <a:buNone/>
              <a:defRPr sz="1400" b="0" i="0" u="none" strike="noStrike" cap="none">
                <a:solidFill>
                  <a:schemeClr val="dk1"/>
                </a:solidFill>
                <a:latin typeface="Cambria"/>
                <a:ea typeface="Cambria"/>
                <a:cs typeface="Cambria"/>
                <a:sym typeface="Cambria"/>
              </a:defRPr>
            </a:lvl8pPr>
            <a:lvl9pPr marL="0" lvl="8" indent="0" algn="r">
              <a:spcBef>
                <a:spcPts val="0"/>
              </a:spcBef>
              <a:buNone/>
              <a:defRPr sz="14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 / 12</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CDF680F8-ABF9-4F1F-9D0F-2B853DB8A40B}" type="datetime1">
              <a:rPr lang="en-US" smtClean="0"/>
              <a:pPr/>
              <a:t>3/29/2023</a:t>
            </a:fld>
            <a:endParaRPr/>
          </a:p>
        </p:txBody>
      </p:sp>
      <p:sp>
        <p:nvSpPr>
          <p:cNvPr id="37" name="Google Shape;37;p17"/>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38" name="Google Shape;38;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8"/>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F7A57B83-B42F-48F9-B440-97CFDB6FD721}" type="datetime1">
              <a:rPr lang="en-US" smtClean="0"/>
              <a:pPr/>
              <a:t>3/29/2023</a:t>
            </a:fld>
            <a:endParaRPr/>
          </a:p>
        </p:txBody>
      </p:sp>
      <p:sp>
        <p:nvSpPr>
          <p:cNvPr id="44" name="Google Shape;44;p18"/>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45" name="Google Shape;45;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9"/>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1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5E205E00-D51D-4D8F-947E-5591ABB57F69}" type="datetime1">
              <a:rPr lang="en-US" smtClean="0"/>
              <a:pPr/>
              <a:t>3/29/2023</a:t>
            </a:fld>
            <a:endParaRPr/>
          </a:p>
        </p:txBody>
      </p:sp>
      <p:sp>
        <p:nvSpPr>
          <p:cNvPr id="53" name="Google Shape;53;p19"/>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54" name="Google Shape;54;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20"/>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888247DC-EE44-4382-9299-03B22B7D4330}" type="datetime1">
              <a:rPr lang="en-US" smtClean="0"/>
              <a:pPr/>
              <a:t>3/29/2023</a:t>
            </a:fld>
            <a:endParaRPr/>
          </a:p>
        </p:txBody>
      </p:sp>
      <p:sp>
        <p:nvSpPr>
          <p:cNvPr id="58" name="Google Shape;58;p20"/>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59" name="Google Shape;59;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2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2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2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5F5C5B9-F364-4975-8089-DCB1F4C0E318}" type="datetime1">
              <a:rPr lang="en-US" smtClean="0"/>
              <a:pPr/>
              <a:t>3/29/2023</a:t>
            </a:fld>
            <a:endParaRPr/>
          </a:p>
        </p:txBody>
      </p:sp>
      <p:sp>
        <p:nvSpPr>
          <p:cNvPr id="65" name="Google Shape;65;p21"/>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66" name="Google Shape;66;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2"/>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2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196A5C6F-C9BC-4D52-A170-CC58AB57F4C7}" type="datetime1">
              <a:rPr lang="en-US" smtClean="0"/>
              <a:pPr/>
              <a:t>3/29/2023</a:t>
            </a:fld>
            <a:endParaRPr/>
          </a:p>
        </p:txBody>
      </p:sp>
      <p:sp>
        <p:nvSpPr>
          <p:cNvPr id="72" name="Google Shape;72;p22"/>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73" name="Google Shape;73;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3"/>
          <p:cNvSpPr txBox="1">
            <a:spLocks noGrp="1"/>
          </p:cNvSpPr>
          <p:nvPr>
            <p:ph type="body" idx="1"/>
          </p:nvPr>
        </p:nvSpPr>
        <p:spPr>
          <a:xfrm>
            <a:off x="1143000" y="1600200"/>
            <a:ext cx="16611600" cy="7048500"/>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400" b="0" i="0" u="none" strike="noStrike" cap="none">
                <a:solidFill>
                  <a:schemeClr val="dk1"/>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fld id="{FEA911FD-30E2-45A0-A3E2-A348DE193BC7}" type="datetime1">
              <a:rPr lang="en-US" smtClean="0"/>
              <a:pPr/>
              <a:t>3/29/2023</a:t>
            </a:fld>
            <a:endParaRPr/>
          </a:p>
        </p:txBody>
      </p:sp>
      <p:sp>
        <p:nvSpPr>
          <p:cNvPr id="13" name="Google Shape;13;p1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400" b="0" i="0" u="none" strike="noStrike" cap="none">
                <a:solidFill>
                  <a:schemeClr val="dk1"/>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US" smtClean="0"/>
              <a:t>Overview of Mass-Storage-21UCU404-Operating System  </a:t>
            </a:r>
            <a:endParaRPr/>
          </a:p>
        </p:txBody>
      </p:sp>
      <p:sp>
        <p:nvSpPr>
          <p:cNvPr id="14" name="Google Shape;14;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400" b="0" i="0" u="none" strike="noStrike" cap="none">
                <a:solidFill>
                  <a:schemeClr val="dk1"/>
                </a:solidFill>
                <a:latin typeface="Cambria"/>
                <a:ea typeface="Cambria"/>
                <a:cs typeface="Cambria"/>
                <a:sym typeface="Cambria"/>
              </a:defRPr>
            </a:lvl1pPr>
            <a:lvl2pPr marL="0" marR="0" lvl="1" indent="0" algn="r" rtl="0">
              <a:spcBef>
                <a:spcPts val="0"/>
              </a:spcBef>
              <a:buNone/>
              <a:defRPr sz="1400" b="0" i="0" u="none" strike="noStrike" cap="none">
                <a:solidFill>
                  <a:schemeClr val="dk1"/>
                </a:solidFill>
                <a:latin typeface="Cambria"/>
                <a:ea typeface="Cambria"/>
                <a:cs typeface="Cambria"/>
                <a:sym typeface="Cambria"/>
              </a:defRPr>
            </a:lvl2pPr>
            <a:lvl3pPr marL="0" marR="0" lvl="2" indent="0" algn="r" rtl="0">
              <a:spcBef>
                <a:spcPts val="0"/>
              </a:spcBef>
              <a:buNone/>
              <a:defRPr sz="1400" b="0" i="0" u="none" strike="noStrike" cap="none">
                <a:solidFill>
                  <a:schemeClr val="dk1"/>
                </a:solidFill>
                <a:latin typeface="Cambria"/>
                <a:ea typeface="Cambria"/>
                <a:cs typeface="Cambria"/>
                <a:sym typeface="Cambria"/>
              </a:defRPr>
            </a:lvl3pPr>
            <a:lvl4pPr marL="0" marR="0" lvl="3" indent="0" algn="r" rtl="0">
              <a:spcBef>
                <a:spcPts val="0"/>
              </a:spcBef>
              <a:buNone/>
              <a:defRPr sz="1400" b="0" i="0" u="none" strike="noStrike" cap="none">
                <a:solidFill>
                  <a:schemeClr val="dk1"/>
                </a:solidFill>
                <a:latin typeface="Cambria"/>
                <a:ea typeface="Cambria"/>
                <a:cs typeface="Cambria"/>
                <a:sym typeface="Cambria"/>
              </a:defRPr>
            </a:lvl4pPr>
            <a:lvl5pPr marL="0" marR="0" lvl="4" indent="0" algn="r" rtl="0">
              <a:spcBef>
                <a:spcPts val="0"/>
              </a:spcBef>
              <a:buNone/>
              <a:defRPr sz="1400" b="0" i="0" u="none" strike="noStrike" cap="none">
                <a:solidFill>
                  <a:schemeClr val="dk1"/>
                </a:solidFill>
                <a:latin typeface="Cambria"/>
                <a:ea typeface="Cambria"/>
                <a:cs typeface="Cambria"/>
                <a:sym typeface="Cambria"/>
              </a:defRPr>
            </a:lvl5pPr>
            <a:lvl6pPr marL="0" marR="0" lvl="5" indent="0" algn="r" rtl="0">
              <a:spcBef>
                <a:spcPts val="0"/>
              </a:spcBef>
              <a:buNone/>
              <a:defRPr sz="1400" b="0" i="0" u="none" strike="noStrike" cap="none">
                <a:solidFill>
                  <a:schemeClr val="dk1"/>
                </a:solidFill>
                <a:latin typeface="Cambria"/>
                <a:ea typeface="Cambria"/>
                <a:cs typeface="Cambria"/>
                <a:sym typeface="Cambria"/>
              </a:defRPr>
            </a:lvl6pPr>
            <a:lvl7pPr marL="0" marR="0" lvl="6" indent="0" algn="r" rtl="0">
              <a:spcBef>
                <a:spcPts val="0"/>
              </a:spcBef>
              <a:buNone/>
              <a:defRPr sz="1400" b="0" i="0" u="none" strike="noStrike" cap="none">
                <a:solidFill>
                  <a:schemeClr val="dk1"/>
                </a:solidFill>
                <a:latin typeface="Cambria"/>
                <a:ea typeface="Cambria"/>
                <a:cs typeface="Cambria"/>
                <a:sym typeface="Cambria"/>
              </a:defRPr>
            </a:lvl7pPr>
            <a:lvl8pPr marL="0" marR="0" lvl="7" indent="0" algn="r" rtl="0">
              <a:spcBef>
                <a:spcPts val="0"/>
              </a:spcBef>
              <a:buNone/>
              <a:defRPr sz="1400" b="0" i="0" u="none" strike="noStrike" cap="none">
                <a:solidFill>
                  <a:schemeClr val="dk1"/>
                </a:solidFill>
                <a:latin typeface="Cambria"/>
                <a:ea typeface="Cambria"/>
                <a:cs typeface="Cambria"/>
                <a:sym typeface="Cambria"/>
              </a:defRPr>
            </a:lvl8pPr>
            <a:lvl9pPr marL="0" marR="0" lvl="8" indent="0" algn="r" rtl="0">
              <a:spcBef>
                <a:spcPts val="0"/>
              </a:spcBef>
              <a:buNone/>
              <a:defRPr sz="14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 / 12</a:t>
            </a:r>
            <a:endParaRPr/>
          </a:p>
        </p:txBody>
      </p:sp>
      <p:pic>
        <p:nvPicPr>
          <p:cNvPr id="15" name="Google Shape;15;p13"/>
          <p:cNvPicPr preferRelativeResize="0"/>
          <p:nvPr/>
        </p:nvPicPr>
        <p:blipFill rotWithShape="1">
          <a:blip r:embed="rId13">
            <a:alphaModFix/>
          </a:blip>
          <a:srcRect/>
          <a:stretch/>
        </p:blipFill>
        <p:spPr>
          <a:xfrm>
            <a:off x="474002" y="406400"/>
            <a:ext cx="1596097" cy="933227"/>
          </a:xfrm>
          <a:prstGeom prst="rect">
            <a:avLst/>
          </a:prstGeom>
          <a:noFill/>
          <a:ln>
            <a:noFill/>
          </a:ln>
        </p:spPr>
      </p:pic>
      <p:pic>
        <p:nvPicPr>
          <p:cNvPr id="3" name="Picture 2"/>
          <p:cNvPicPr>
            <a:picLocks noChangeAspect="1"/>
          </p:cNvPicPr>
          <p:nvPr userDrawn="1"/>
        </p:nvPicPr>
        <p:blipFill>
          <a:blip r:embed="rId14">
            <a:extLst>
              <a:ext uri="{28A0092B-C50C-407E-A947-70E740481C1C}">
                <a14:useLocalDpi xmlns:a14="http://schemas.microsoft.com/office/drawing/2010/main" xmlns="" val="0"/>
              </a:ext>
            </a:extLst>
          </a:blip>
          <a:stretch>
            <a:fillRect/>
          </a:stretch>
        </p:blipFill>
        <p:spPr>
          <a:xfrm>
            <a:off x="16706264" y="274124"/>
            <a:ext cx="1324411" cy="1255542"/>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9"/>
        <p:cNvGrpSpPr/>
        <p:nvPr/>
      </p:nvGrpSpPr>
      <p:grpSpPr>
        <a:xfrm>
          <a:off x="0" y="0"/>
          <a:ext cx="0" cy="0"/>
          <a:chOff x="0" y="0"/>
          <a:chExt cx="0" cy="0"/>
        </a:xfrm>
      </p:grpSpPr>
      <p:sp>
        <p:nvSpPr>
          <p:cNvPr id="7" name="Freeform 3"/>
          <p:cNvSpPr/>
          <p:nvPr/>
        </p:nvSpPr>
        <p:spPr>
          <a:xfrm>
            <a:off x="1995054" y="0"/>
            <a:ext cx="13620083" cy="10287000"/>
          </a:xfrm>
          <a:custGeom>
            <a:avLst/>
            <a:gdLst/>
            <a:ahLst/>
            <a:cxnLst/>
            <a:rect l="l" t="t" r="r" b="b"/>
            <a:pathLst>
              <a:path w="2868730" h="302802">
                <a:moveTo>
                  <a:pt x="0" y="0"/>
                </a:moveTo>
                <a:lnTo>
                  <a:pt x="2868730" y="0"/>
                </a:lnTo>
                <a:lnTo>
                  <a:pt x="2868730" y="302802"/>
                </a:lnTo>
                <a:lnTo>
                  <a:pt x="0" y="302802"/>
                </a:lnTo>
                <a:close/>
              </a:path>
            </a:pathLst>
          </a:custGeom>
          <a:solidFill>
            <a:srgbClr val="72C02C">
              <a:alpha val="80000"/>
            </a:srgbClr>
          </a:solidFill>
        </p:spPr>
      </p:sp>
      <p:sp>
        <p:nvSpPr>
          <p:cNvPr id="91" name="Google Shape;91;p1"/>
          <p:cNvSpPr/>
          <p:nvPr/>
        </p:nvSpPr>
        <p:spPr>
          <a:xfrm>
            <a:off x="16925778" y="1904460"/>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
          <p:cNvSpPr/>
          <p:nvPr/>
        </p:nvSpPr>
        <p:spPr>
          <a:xfrm>
            <a:off x="1763845" y="326627"/>
            <a:ext cx="14120038" cy="473971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3400" b="1" dirty="0" err="1">
                <a:solidFill>
                  <a:schemeClr val="dk1"/>
                </a:solidFill>
                <a:latin typeface="Cambria"/>
                <a:ea typeface="Cambria"/>
                <a:sym typeface="Cambria"/>
              </a:rPr>
              <a:t>Dr.</a:t>
            </a:r>
            <a:r>
              <a:rPr lang="en-IN" sz="3400" b="1" dirty="0">
                <a:solidFill>
                  <a:schemeClr val="dk1"/>
                </a:solidFill>
                <a:latin typeface="Cambria"/>
                <a:ea typeface="Cambria"/>
                <a:sym typeface="Cambria"/>
              </a:rPr>
              <a:t> SNS RAJALAKSHMI COLLEGE OF ARTS &amp; SCIENCE (Autonomous)</a:t>
            </a:r>
          </a:p>
          <a:p>
            <a:pPr marL="0" marR="0" lvl="0" indent="0" algn="ctr" rtl="0">
              <a:spcBef>
                <a:spcPts val="0"/>
              </a:spcBef>
              <a:spcAft>
                <a:spcPts val="0"/>
              </a:spcAft>
              <a:buNone/>
            </a:pPr>
            <a:r>
              <a:rPr lang="en-IN" sz="2800" b="1" dirty="0">
                <a:solidFill>
                  <a:schemeClr val="dk1"/>
                </a:solidFill>
                <a:latin typeface="Cambria"/>
                <a:ea typeface="Cambria"/>
                <a:sym typeface="Cambria"/>
              </a:rPr>
              <a:t>Coimbatore -641049</a:t>
            </a:r>
          </a:p>
          <a:p>
            <a:pPr marL="0" marR="0" lvl="0" indent="0" algn="ctr" rtl="0">
              <a:spcBef>
                <a:spcPts val="0"/>
              </a:spcBef>
              <a:spcAft>
                <a:spcPts val="0"/>
              </a:spcAft>
              <a:buNone/>
            </a:pPr>
            <a:endParaRPr lang="en-IN" sz="2800" b="1" dirty="0">
              <a:solidFill>
                <a:schemeClr val="dk1"/>
              </a:solidFill>
              <a:latin typeface="Cambria"/>
              <a:ea typeface="Cambria"/>
              <a:sym typeface="Cambria"/>
            </a:endParaRPr>
          </a:p>
          <a:p>
            <a:pPr marL="0" marR="0" lvl="0" indent="0" algn="ctr" rtl="0">
              <a:spcBef>
                <a:spcPts val="0"/>
              </a:spcBef>
              <a:spcAft>
                <a:spcPts val="0"/>
              </a:spcAft>
              <a:buNone/>
            </a:pPr>
            <a:r>
              <a:rPr lang="en-US" sz="2400" b="0" i="0" u="none" strike="noStrike" cap="none" dirty="0">
                <a:solidFill>
                  <a:schemeClr val="dk1"/>
                </a:solidFill>
                <a:latin typeface="Cambria"/>
                <a:ea typeface="Cambria"/>
                <a:cs typeface="Cambria"/>
                <a:sym typeface="Cambria"/>
              </a:rPr>
              <a:t>Accredited by NAAC(Cycle–III) with ‘A+’ Grade</a:t>
            </a:r>
            <a:endParaRPr dirty="0"/>
          </a:p>
          <a:p>
            <a:pPr lvl="0" algn="ctr"/>
            <a:r>
              <a:rPr lang="en-US" sz="2400" dirty="0">
                <a:solidFill>
                  <a:schemeClr val="dk1"/>
                </a:solidFill>
                <a:latin typeface="Cambria"/>
                <a:ea typeface="Cambria"/>
                <a:cs typeface="Cambria"/>
                <a:sym typeface="Cambria"/>
              </a:rPr>
              <a:t>(Recognized by UGC, </a:t>
            </a:r>
            <a:r>
              <a:rPr lang="en-US" sz="2400" b="0" i="0" u="none" strike="noStrike" cap="none" dirty="0">
                <a:solidFill>
                  <a:schemeClr val="dk1"/>
                </a:solidFill>
                <a:latin typeface="Cambria"/>
                <a:ea typeface="Cambria"/>
                <a:cs typeface="Cambria"/>
                <a:sym typeface="Cambria"/>
              </a:rPr>
              <a:t>Approved by AICTE, New Delhi and </a:t>
            </a:r>
            <a:r>
              <a:rPr lang="en-US" sz="2400" dirty="0">
                <a:solidFill>
                  <a:schemeClr val="dk1"/>
                </a:solidFill>
                <a:latin typeface="Cambria"/>
                <a:ea typeface="Cambria"/>
                <a:cs typeface="Cambria"/>
                <a:sym typeface="Cambria"/>
              </a:rPr>
              <a:t> </a:t>
            </a:r>
          </a:p>
          <a:p>
            <a:pPr lvl="0" algn="ctr"/>
            <a:r>
              <a:rPr lang="en-US" sz="2400" dirty="0">
                <a:solidFill>
                  <a:schemeClr val="dk1"/>
                </a:solidFill>
                <a:latin typeface="Cambria"/>
                <a:ea typeface="Cambria"/>
                <a:cs typeface="Cambria"/>
                <a:sym typeface="Cambria"/>
              </a:rPr>
              <a:t>Affiliated to Bharathiar University, Coimbatore) </a:t>
            </a:r>
          </a:p>
          <a:p>
            <a:pPr lvl="0" algn="ctr"/>
            <a:endParaRPr lang="en-US" sz="2400" b="1" i="0" u="none" strike="noStrike" cap="none" dirty="0">
              <a:solidFill>
                <a:schemeClr val="dk1"/>
              </a:solidFill>
              <a:latin typeface="Cambria"/>
              <a:ea typeface="Cambria"/>
              <a:cs typeface="Cambria"/>
              <a:sym typeface="Cambria"/>
            </a:endParaRPr>
          </a:p>
          <a:p>
            <a:pPr lvl="0" algn="ctr"/>
            <a:endParaRPr lang="en-US" sz="2400" b="1" dirty="0">
              <a:solidFill>
                <a:schemeClr val="dk1"/>
              </a:solidFill>
              <a:latin typeface="Cambria"/>
              <a:ea typeface="Cambria"/>
              <a:cs typeface="Cambria"/>
              <a:sym typeface="Cambria"/>
            </a:endParaRPr>
          </a:p>
          <a:p>
            <a:pPr lvl="0" algn="ctr"/>
            <a:r>
              <a:rPr lang="en-US" sz="3600" b="1" i="0" u="none" strike="noStrike" cap="none" dirty="0">
                <a:solidFill>
                  <a:schemeClr val="dk1"/>
                </a:solidFill>
                <a:latin typeface="Cambria"/>
                <a:ea typeface="Cambria"/>
                <a:cs typeface="Cambria"/>
                <a:sym typeface="Cambria"/>
              </a:rPr>
              <a:t>DEPARTMENT OF </a:t>
            </a:r>
            <a:r>
              <a:rPr lang="en-US" sz="3600" b="1" dirty="0" smtClean="0">
                <a:solidFill>
                  <a:schemeClr val="dk1"/>
                </a:solidFill>
                <a:latin typeface="Cambria"/>
                <a:ea typeface="Cambria"/>
                <a:cs typeface="Cambria"/>
                <a:sym typeface="Cambria"/>
              </a:rPr>
              <a:t>GRAPHIC AND CREATIVE DESIGN</a:t>
            </a:r>
            <a:endParaRPr dirty="0"/>
          </a:p>
          <a:p>
            <a:pPr marL="0" marR="0" lvl="0" indent="0" algn="ctr" rtl="0">
              <a:spcBef>
                <a:spcPts val="0"/>
              </a:spcBef>
              <a:spcAft>
                <a:spcPts val="0"/>
              </a:spcAft>
              <a:buNone/>
            </a:pPr>
            <a:r>
              <a:rPr lang="en-US" sz="3600" b="1" i="0" u="none" strike="noStrike" cap="none" dirty="0">
                <a:solidFill>
                  <a:schemeClr val="dk1"/>
                </a:solidFill>
                <a:latin typeface="Cambria"/>
                <a:ea typeface="Cambria"/>
                <a:cs typeface="Cambria"/>
                <a:sym typeface="Cambria"/>
              </a:rPr>
              <a:t/>
            </a:r>
            <a:br>
              <a:rPr lang="en-US" sz="36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94" name="Google Shape;94;p1"/>
          <p:cNvSpPr/>
          <p:nvPr/>
        </p:nvSpPr>
        <p:spPr>
          <a:xfrm>
            <a:off x="2146851" y="4798944"/>
            <a:ext cx="12563061" cy="433960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lvl="0" algn="ctr"/>
            <a:r>
              <a:rPr lang="en-US" sz="3600" b="1" i="0" u="none" strike="noStrike" cap="none" dirty="0">
                <a:solidFill>
                  <a:schemeClr val="dk1"/>
                </a:solidFill>
                <a:latin typeface="Cambria"/>
                <a:ea typeface="Cambria"/>
                <a:cs typeface="Cambria"/>
                <a:sym typeface="Cambria"/>
              </a:rPr>
              <a:t>COURSE NAME : </a:t>
            </a:r>
            <a:r>
              <a:rPr lang="en-US" sz="3600" b="1" dirty="0" smtClean="0">
                <a:solidFill>
                  <a:schemeClr val="dk1"/>
                </a:solidFill>
                <a:latin typeface="Cambria"/>
                <a:ea typeface="Cambria"/>
                <a:cs typeface="Cambria"/>
                <a:sym typeface="Cambria"/>
              </a:rPr>
              <a:t>OPERATING SYSTEM  (21UCU404)</a:t>
            </a:r>
            <a:endParaRPr sz="3600" dirty="0"/>
          </a:p>
          <a:p>
            <a:pPr marL="0" marR="0" lvl="0" indent="0" algn="ctr" rtl="0">
              <a:spcBef>
                <a:spcPts val="0"/>
              </a:spcBef>
              <a:spcAft>
                <a:spcPts val="0"/>
              </a:spcAft>
              <a:buNone/>
            </a:pPr>
            <a:endParaRPr sz="36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0" i="0" u="none" strike="noStrike" cap="none" dirty="0" smtClean="0">
                <a:solidFill>
                  <a:schemeClr val="dk1"/>
                </a:solidFill>
                <a:latin typeface="Cambria"/>
                <a:ea typeface="Cambria"/>
                <a:cs typeface="Cambria"/>
                <a:sym typeface="Cambria"/>
              </a:rPr>
              <a:t>I </a:t>
            </a:r>
            <a:r>
              <a:rPr lang="en-US" sz="3200" b="0" i="0" u="none" strike="noStrike" cap="none" dirty="0">
                <a:solidFill>
                  <a:schemeClr val="dk1"/>
                </a:solidFill>
                <a:latin typeface="Cambria"/>
                <a:ea typeface="Cambria"/>
                <a:cs typeface="Cambria"/>
                <a:sym typeface="Cambria"/>
              </a:rPr>
              <a:t>YEAR /</a:t>
            </a:r>
            <a:r>
              <a:rPr lang="en-US" sz="3200" b="0" i="0" u="none" strike="noStrike" cap="none" dirty="0" smtClean="0">
                <a:solidFill>
                  <a:schemeClr val="dk1"/>
                </a:solidFill>
                <a:latin typeface="Cambria"/>
                <a:ea typeface="Cambria"/>
                <a:cs typeface="Cambria"/>
                <a:sym typeface="Cambria"/>
              </a:rPr>
              <a:t>II </a:t>
            </a:r>
            <a:r>
              <a:rPr lang="en-US" sz="3200" b="0" i="0" u="none" strike="noStrike" cap="none" dirty="0">
                <a:solidFill>
                  <a:schemeClr val="dk1"/>
                </a:solidFill>
                <a:latin typeface="Cambria"/>
                <a:ea typeface="Cambria"/>
                <a:cs typeface="Cambria"/>
                <a:sym typeface="Cambria"/>
              </a:rPr>
              <a:t>SEMESTER</a:t>
            </a:r>
            <a:endParaRPr dirty="0"/>
          </a:p>
          <a:p>
            <a:pPr marL="0" marR="0" lvl="0" indent="0" algn="ctr" rtl="0">
              <a:spcBef>
                <a:spcPts val="0"/>
              </a:spcBef>
              <a:spcAft>
                <a:spcPts val="0"/>
              </a:spcAft>
              <a:buNone/>
            </a:pPr>
            <a:endParaRPr sz="3600" b="1" i="0" u="none" strike="noStrike" cap="none" dirty="0">
              <a:solidFill>
                <a:schemeClr val="dk1"/>
              </a:solidFill>
              <a:latin typeface="Cambria"/>
              <a:ea typeface="Cambria"/>
              <a:cs typeface="Cambria"/>
              <a:sym typeface="Cambria"/>
            </a:endParaRPr>
          </a:p>
          <a:p>
            <a:pPr lvl="0" algn="ctr"/>
            <a:r>
              <a:rPr lang="en-US" sz="3600" b="0" i="0" u="none" strike="noStrike" cap="none" dirty="0">
                <a:solidFill>
                  <a:schemeClr val="dk1"/>
                </a:solidFill>
                <a:latin typeface="Cambria"/>
                <a:ea typeface="Cambria"/>
                <a:cs typeface="Cambria"/>
                <a:sym typeface="Cambria"/>
              </a:rPr>
              <a:t>Unit </a:t>
            </a:r>
            <a:r>
              <a:rPr lang="en-US" sz="3600" b="0" i="0" u="none" strike="noStrike" cap="none" dirty="0" smtClean="0">
                <a:solidFill>
                  <a:schemeClr val="dk1"/>
                </a:solidFill>
                <a:latin typeface="Cambria"/>
                <a:ea typeface="Cambria"/>
                <a:cs typeface="Cambria"/>
                <a:sym typeface="Cambria"/>
              </a:rPr>
              <a:t>V</a:t>
            </a:r>
            <a:r>
              <a:rPr lang="en-US" sz="3600" dirty="0" smtClean="0">
                <a:solidFill>
                  <a:schemeClr val="dk1"/>
                </a:solidFill>
                <a:latin typeface="Cambria"/>
                <a:ea typeface="Cambria"/>
                <a:cs typeface="Cambria"/>
                <a:sym typeface="Cambria"/>
              </a:rPr>
              <a:t>- Storage management</a:t>
            </a:r>
            <a:r>
              <a:rPr lang="en-US" sz="3600" b="0" i="0" u="none" strike="noStrike" cap="none" dirty="0">
                <a:solidFill>
                  <a:schemeClr val="dk1"/>
                </a:solidFill>
                <a:latin typeface="Cambria"/>
                <a:ea typeface="Cambria"/>
                <a:cs typeface="Cambria"/>
                <a:sym typeface="Cambria"/>
              </a:rPr>
              <a:t/>
            </a:r>
            <a:br>
              <a:rPr lang="en-US" sz="3600" b="0" i="0" u="none" strike="noStrike" cap="none" dirty="0">
                <a:solidFill>
                  <a:schemeClr val="dk1"/>
                </a:solidFill>
                <a:latin typeface="Cambria"/>
                <a:ea typeface="Cambria"/>
                <a:cs typeface="Cambria"/>
                <a:sym typeface="Cambria"/>
              </a:rPr>
            </a:br>
            <a:endParaRPr sz="3600" b="0" i="0" u="none" strike="noStrike" cap="none" dirty="0">
              <a:solidFill>
                <a:schemeClr val="dk1"/>
              </a:solidFill>
              <a:latin typeface="Cambria"/>
              <a:ea typeface="Cambria"/>
              <a:cs typeface="Cambria"/>
              <a:sym typeface="Cambria"/>
            </a:endParaRPr>
          </a:p>
          <a:p>
            <a:pPr lvl="0" algn="ctr"/>
            <a:r>
              <a:rPr lang="en-US" sz="3600" b="0" i="0" u="none" strike="noStrike" cap="none" dirty="0">
                <a:solidFill>
                  <a:schemeClr val="dk1"/>
                </a:solidFill>
                <a:latin typeface="Cambria"/>
                <a:ea typeface="Cambria"/>
                <a:cs typeface="Cambria"/>
                <a:sym typeface="Cambria"/>
              </a:rPr>
              <a:t>Topic </a:t>
            </a:r>
            <a:r>
              <a:rPr lang="en-US" sz="3600" b="0" i="0" u="none" strike="noStrike" cap="none" dirty="0" smtClean="0">
                <a:solidFill>
                  <a:schemeClr val="dk1"/>
                </a:solidFill>
                <a:latin typeface="Cambria"/>
                <a:ea typeface="Cambria"/>
                <a:cs typeface="Cambria"/>
                <a:sym typeface="Cambria"/>
              </a:rPr>
              <a:t>5 </a:t>
            </a:r>
            <a:r>
              <a:rPr lang="en-US" sz="3600" b="0" i="0" u="none" strike="noStrike" cap="none" dirty="0">
                <a:solidFill>
                  <a:schemeClr val="dk1"/>
                </a:solidFill>
                <a:latin typeface="Cambria"/>
                <a:ea typeface="Cambria"/>
                <a:cs typeface="Cambria"/>
                <a:sym typeface="Cambria"/>
              </a:rPr>
              <a:t>: </a:t>
            </a:r>
            <a:r>
              <a:rPr lang="en-US" sz="3600" dirty="0" smtClean="0">
                <a:solidFill>
                  <a:schemeClr val="dk1"/>
                </a:solidFill>
                <a:latin typeface="Cambria"/>
                <a:ea typeface="Cambria"/>
                <a:cs typeface="Cambria"/>
                <a:sym typeface="Cambria"/>
              </a:rPr>
              <a:t>File </a:t>
            </a:r>
            <a:r>
              <a:rPr lang="en-US" sz="3600" dirty="0" smtClean="0">
                <a:solidFill>
                  <a:schemeClr val="dk1"/>
                </a:solidFill>
                <a:latin typeface="Cambria"/>
                <a:ea typeface="Cambria"/>
                <a:cs typeface="Cambria"/>
                <a:sym typeface="Cambria"/>
              </a:rPr>
              <a:t>Concept</a:t>
            </a:r>
            <a:endParaRPr sz="3600" b="0" i="0" u="none" strike="noStrike" cap="none" dirty="0">
              <a:solidFill>
                <a:schemeClr val="dk1"/>
              </a:solidFill>
              <a:latin typeface="Cambria"/>
              <a:ea typeface="Cambria"/>
              <a:cs typeface="Cambria"/>
              <a:sym typeface="Cambri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22"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24" name="Google Shape;124;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13;p3"/>
          <p:cNvSpPr txBox="1"/>
          <p:nvPr/>
        </p:nvSpPr>
        <p:spPr>
          <a:xfrm>
            <a:off x="1130529" y="1461728"/>
            <a:ext cx="6500555" cy="7150257"/>
          </a:xfrm>
          <a:prstGeom prst="rect">
            <a:avLst/>
          </a:prstGeom>
          <a:noFill/>
          <a:ln>
            <a:noFill/>
          </a:ln>
        </p:spPr>
        <p:txBody>
          <a:bodyPr spcFirstLastPara="1" wrap="square" lIns="91425" tIns="45700" rIns="91425" bIns="45700" anchor="t" anchorCtr="0">
            <a:noAutofit/>
          </a:bodyPr>
          <a:lstStyle/>
          <a:p>
            <a:pPr fontAlgn="base"/>
            <a:r>
              <a:rPr lang="en-US" sz="3200" b="1" dirty="0" smtClean="0">
                <a:latin typeface="Book Antiqua" pitchFamily="18" charset="0"/>
              </a:rPr>
              <a:t>The name  of the file is divided into two parts as shown below:</a:t>
            </a:r>
            <a:endParaRPr lang="en-US" sz="3200" dirty="0" smtClean="0">
              <a:latin typeface="Book Antiqua" pitchFamily="18" charset="0"/>
            </a:endParaRPr>
          </a:p>
          <a:p>
            <a:pPr fontAlgn="base"/>
            <a:r>
              <a:rPr lang="en-US" sz="3200" dirty="0" smtClean="0">
                <a:latin typeface="Book Antiqua" pitchFamily="18" charset="0"/>
              </a:rPr>
              <a:t>name</a:t>
            </a:r>
          </a:p>
          <a:p>
            <a:pPr fontAlgn="base"/>
            <a:r>
              <a:rPr lang="en-US" sz="3200" dirty="0" smtClean="0">
                <a:latin typeface="Book Antiqua" pitchFamily="18" charset="0"/>
              </a:rPr>
              <a:t>extension, separated by a period</a:t>
            </a:r>
            <a:r>
              <a:rPr lang="en-US" sz="3200" dirty="0" smtClean="0">
                <a:latin typeface="Book Antiqua" pitchFamily="18" charset="0"/>
              </a:rPr>
              <a:t>.</a:t>
            </a:r>
          </a:p>
          <a:p>
            <a:pPr fontAlgn="base"/>
            <a:endParaRPr lang="en-US" sz="3200" dirty="0" smtClean="0">
              <a:latin typeface="Book Antiqua" pitchFamily="18" charset="0"/>
            </a:endParaRPr>
          </a:p>
          <a:p>
            <a:pPr fontAlgn="base"/>
            <a:r>
              <a:rPr lang="en-US" sz="3200" dirty="0" err="1" smtClean="0">
                <a:latin typeface="Book Antiqua" pitchFamily="18" charset="0"/>
              </a:rPr>
              <a:t>Eg</a:t>
            </a:r>
            <a:endParaRPr lang="en-US" sz="3200" dirty="0" smtClean="0">
              <a:latin typeface="Book Antiqua" pitchFamily="18" charset="0"/>
            </a:endParaRPr>
          </a:p>
          <a:p>
            <a:pPr algn="ctr" fontAlgn="base"/>
            <a:r>
              <a:rPr lang="en-US" sz="3200" dirty="0" err="1" smtClean="0">
                <a:solidFill>
                  <a:srgbClr val="FF0000"/>
                </a:solidFill>
                <a:latin typeface="Book Antiqua" pitchFamily="18" charset="0"/>
              </a:rPr>
              <a:t>b.sc.doc</a:t>
            </a:r>
            <a:endParaRPr lang="en-US" sz="3200" dirty="0" smtClean="0">
              <a:solidFill>
                <a:srgbClr val="FF0000"/>
              </a:solidFill>
              <a:latin typeface="Book Antiqua" pitchFamily="18" charset="0"/>
            </a:endParaRPr>
          </a:p>
          <a:p>
            <a:pPr fontAlgn="base"/>
            <a:r>
              <a:rPr lang="en-US" sz="3200" b="1" dirty="0" smtClean="0">
                <a:latin typeface="Book Antiqua" pitchFamily="18" charset="0"/>
              </a:rPr>
              <a:t/>
            </a:r>
            <a:br>
              <a:rPr lang="en-US" sz="3200" b="1" dirty="0" smtClean="0">
                <a:latin typeface="Book Antiqua" pitchFamily="18" charset="0"/>
              </a:rPr>
            </a:br>
            <a:r>
              <a:rPr lang="en-US" sz="3200" b="1" dirty="0" smtClean="0">
                <a:latin typeface="Book Antiqua" pitchFamily="18" charset="0"/>
              </a:rPr>
              <a:t> </a:t>
            </a:r>
          </a:p>
          <a:p>
            <a:pPr fontAlgn="base"/>
            <a:endParaRPr lang="en-US" sz="3200" dirty="0">
              <a:latin typeface="Book Antiqua" pitchFamily="18" charset="0"/>
            </a:endParaRPr>
          </a:p>
        </p:txBody>
      </p:sp>
      <p:sp>
        <p:nvSpPr>
          <p:cNvPr id="6" name="Google Shape;125;p4"/>
          <p:cNvSpPr txBox="1"/>
          <p:nvPr/>
        </p:nvSpPr>
        <p:spPr>
          <a:xfrm>
            <a:off x="1925782" y="524395"/>
            <a:ext cx="12954000" cy="1143000"/>
          </a:xfrm>
          <a:prstGeom prst="rect">
            <a:avLst/>
          </a:prstGeom>
          <a:noFill/>
          <a:ln>
            <a:noFill/>
          </a:ln>
        </p:spPr>
        <p:txBody>
          <a:bodyPr spcFirstLastPara="1" wrap="square" lIns="91425" tIns="45700" rIns="91425" bIns="45700" anchor="t" anchorCtr="0">
            <a:normAutofit/>
          </a:bodyPr>
          <a:lstStyle/>
          <a:p>
            <a:pPr lvl="0" algn="ctr">
              <a:buClr>
                <a:schemeClr val="dk1"/>
              </a:buClr>
              <a:buSzPts val="4500"/>
            </a:pPr>
            <a:r>
              <a:rPr lang="en-US" sz="4500" b="1" dirty="0" smtClean="0">
                <a:solidFill>
                  <a:schemeClr val="dk1"/>
                </a:solidFill>
                <a:latin typeface="Cambria"/>
                <a:ea typeface="Cambria"/>
                <a:cs typeface="Cambria"/>
                <a:sym typeface="Cambria"/>
              </a:rPr>
              <a:t>Files attributes and its </a:t>
            </a:r>
            <a:r>
              <a:rPr lang="en-US" sz="4500" b="1" dirty="0" smtClean="0">
                <a:solidFill>
                  <a:schemeClr val="dk1"/>
                </a:solidFill>
                <a:latin typeface="Cambria"/>
                <a:ea typeface="Cambria"/>
                <a:cs typeface="Cambria"/>
                <a:sym typeface="Cambria"/>
              </a:rPr>
              <a:t>operations</a:t>
            </a:r>
            <a:endParaRPr lang="en-US" sz="4500" b="1" dirty="0" smtClean="0">
              <a:solidFill>
                <a:schemeClr val="dk1"/>
              </a:solidFill>
              <a:latin typeface="Cambria"/>
              <a:ea typeface="Cambria"/>
              <a:cs typeface="Cambria"/>
              <a:sym typeface="Cambria"/>
            </a:endParaRPr>
          </a:p>
        </p:txBody>
      </p:sp>
      <p:graphicFrame>
        <p:nvGraphicFramePr>
          <p:cNvPr id="8" name="Table 7"/>
          <p:cNvGraphicFramePr>
            <a:graphicFrameLocks noGrp="1"/>
          </p:cNvGraphicFramePr>
          <p:nvPr/>
        </p:nvGraphicFramePr>
        <p:xfrm>
          <a:off x="8866909" y="1944832"/>
          <a:ext cx="7359534" cy="6401144"/>
        </p:xfrm>
        <a:graphic>
          <a:graphicData uri="http://schemas.openxmlformats.org/drawingml/2006/table">
            <a:tbl>
              <a:tblPr/>
              <a:tblGrid>
                <a:gridCol w="2453178"/>
                <a:gridCol w="2453178"/>
                <a:gridCol w="2453178"/>
              </a:tblGrid>
              <a:tr h="624690">
                <a:tc>
                  <a:txBody>
                    <a:bodyPr/>
                    <a:lstStyle/>
                    <a:p>
                      <a:pPr algn="ctr" fontAlgn="base"/>
                      <a:r>
                        <a:rPr lang="en-US" sz="2800" b="1" dirty="0">
                          <a:latin typeface="Book Antiqua" pitchFamily="18" charset="0"/>
                        </a:rPr>
                        <a:t>Attributes</a:t>
                      </a:r>
                    </a:p>
                  </a:txBody>
                  <a:tcPr marL="38100" marR="38100" marT="95250" marB="952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ase"/>
                      <a:r>
                        <a:rPr lang="en-US" sz="2800" b="1" dirty="0">
                          <a:latin typeface="Book Antiqua" pitchFamily="18" charset="0"/>
                        </a:rPr>
                        <a:t>Types</a:t>
                      </a:r>
                    </a:p>
                  </a:txBody>
                  <a:tcPr marL="95250" marR="95250" marT="95250" marB="952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ase"/>
                      <a:r>
                        <a:rPr lang="en-US" sz="2800" b="1" dirty="0">
                          <a:latin typeface="Book Antiqua" pitchFamily="18" charset="0"/>
                        </a:rPr>
                        <a:t>Operations</a:t>
                      </a:r>
                    </a:p>
                  </a:txBody>
                  <a:tcPr marL="95250" marR="95250" marT="95250" marB="952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701812">
                <a:tc>
                  <a:txBody>
                    <a:bodyPr/>
                    <a:lstStyle/>
                    <a:p>
                      <a:pPr algn="l" fontAlgn="ctr"/>
                      <a:r>
                        <a:rPr lang="en-US" sz="2800" b="0">
                          <a:latin typeface="Book Antiqua" pitchFamily="18" charset="0"/>
                        </a:rPr>
                        <a:t>Name</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2800" b="0">
                          <a:latin typeface="Book Antiqua" pitchFamily="18" charset="0"/>
                        </a:rPr>
                        <a:t>Doc</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2800" b="0">
                          <a:latin typeface="Book Antiqua" pitchFamily="18" charset="0"/>
                        </a:rPr>
                        <a:t>Create</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701812">
                <a:tc>
                  <a:txBody>
                    <a:bodyPr/>
                    <a:lstStyle/>
                    <a:p>
                      <a:pPr algn="l" fontAlgn="ctr"/>
                      <a:r>
                        <a:rPr lang="en-US" sz="2800" b="0">
                          <a:latin typeface="Book Antiqua" pitchFamily="18" charset="0"/>
                        </a:rPr>
                        <a:t>Type</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2800" b="0">
                          <a:latin typeface="Book Antiqua" pitchFamily="18" charset="0"/>
                        </a:rPr>
                        <a:t>Exe</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2800" b="0">
                          <a:latin typeface="Book Antiqua" pitchFamily="18" charset="0"/>
                        </a:rPr>
                        <a:t>Open</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701812">
                <a:tc>
                  <a:txBody>
                    <a:bodyPr/>
                    <a:lstStyle/>
                    <a:p>
                      <a:pPr algn="l" fontAlgn="ctr"/>
                      <a:r>
                        <a:rPr lang="en-US" sz="2800" b="0">
                          <a:latin typeface="Book Antiqua" pitchFamily="18" charset="0"/>
                        </a:rPr>
                        <a:t>Size</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2800" b="0">
                          <a:latin typeface="Book Antiqua" pitchFamily="18" charset="0"/>
                        </a:rPr>
                        <a:t>Jpg</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2800" b="0">
                          <a:latin typeface="Book Antiqua" pitchFamily="18" charset="0"/>
                        </a:rPr>
                        <a:t>Read</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133697">
                <a:tc>
                  <a:txBody>
                    <a:bodyPr/>
                    <a:lstStyle/>
                    <a:p>
                      <a:pPr algn="l" fontAlgn="ctr"/>
                      <a:r>
                        <a:rPr lang="en-US" sz="2800" b="0">
                          <a:latin typeface="Book Antiqua" pitchFamily="18" charset="0"/>
                        </a:rPr>
                        <a:t>Creation Data</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2800" b="0" dirty="0" err="1">
                          <a:latin typeface="Book Antiqua" pitchFamily="18" charset="0"/>
                        </a:rPr>
                        <a:t>Xis</a:t>
                      </a:r>
                      <a:endParaRPr lang="en-US" sz="2800" b="0" dirty="0">
                        <a:latin typeface="Book Antiqua" pitchFamily="18" charset="0"/>
                      </a:endParaRP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2800" b="0" dirty="0">
                          <a:latin typeface="Book Antiqua" pitchFamily="18" charset="0"/>
                        </a:rPr>
                        <a:t>Write</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701812">
                <a:tc>
                  <a:txBody>
                    <a:bodyPr/>
                    <a:lstStyle/>
                    <a:p>
                      <a:pPr algn="l" fontAlgn="ctr"/>
                      <a:r>
                        <a:rPr lang="en-US" sz="2800" b="0">
                          <a:latin typeface="Book Antiqua" pitchFamily="18" charset="0"/>
                        </a:rPr>
                        <a:t>Author</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2800" b="0">
                          <a:latin typeface="Book Antiqua" pitchFamily="18" charset="0"/>
                        </a:rPr>
                        <a:t>C</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2800" b="0">
                          <a:latin typeface="Book Antiqua" pitchFamily="18" charset="0"/>
                        </a:rPr>
                        <a:t>Append</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133697">
                <a:tc>
                  <a:txBody>
                    <a:bodyPr/>
                    <a:lstStyle/>
                    <a:p>
                      <a:pPr algn="l" fontAlgn="ctr"/>
                      <a:r>
                        <a:rPr lang="en-US" sz="2800" b="0">
                          <a:latin typeface="Book Antiqua" pitchFamily="18" charset="0"/>
                        </a:rPr>
                        <a:t>Last Modified</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2800" b="0">
                          <a:latin typeface="Book Antiqua" pitchFamily="18" charset="0"/>
                        </a:rPr>
                        <a:t>Java</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2800" b="0">
                          <a:latin typeface="Book Antiqua" pitchFamily="18" charset="0"/>
                        </a:rPr>
                        <a:t>Truncate</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701812">
                <a:tc>
                  <a:txBody>
                    <a:bodyPr/>
                    <a:lstStyle/>
                    <a:p>
                      <a:pPr algn="l" fontAlgn="ctr"/>
                      <a:r>
                        <a:rPr lang="en-US" sz="2800" b="0">
                          <a:latin typeface="Book Antiqua" pitchFamily="18" charset="0"/>
                        </a:rPr>
                        <a:t>protection</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2800" b="0">
                          <a:latin typeface="Book Antiqua" pitchFamily="18" charset="0"/>
                        </a:rPr>
                        <a:t>class</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2800" b="0" dirty="0">
                          <a:latin typeface="Book Antiqua" pitchFamily="18" charset="0"/>
                        </a:rPr>
                        <a:t>Delete</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22"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24" name="Google Shape;124;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25;p4"/>
          <p:cNvSpPr txBox="1"/>
          <p:nvPr/>
        </p:nvSpPr>
        <p:spPr>
          <a:xfrm>
            <a:off x="1925782" y="524395"/>
            <a:ext cx="13735396" cy="705889"/>
          </a:xfrm>
          <a:prstGeom prst="rect">
            <a:avLst/>
          </a:prstGeom>
          <a:noFill/>
          <a:ln>
            <a:noFill/>
          </a:ln>
        </p:spPr>
        <p:txBody>
          <a:bodyPr spcFirstLastPara="1" wrap="square" lIns="91425" tIns="45700" rIns="91425" bIns="45700" anchor="t" anchorCtr="0">
            <a:normAutofit fontScale="92500" lnSpcReduction="10000"/>
          </a:bodyPr>
          <a:lstStyle/>
          <a:p>
            <a:pPr lvl="0" algn="ctr">
              <a:buClr>
                <a:schemeClr val="dk1"/>
              </a:buClr>
              <a:buSzPts val="4500"/>
            </a:pPr>
            <a:r>
              <a:rPr lang="en-US" sz="4500" b="1" dirty="0" smtClean="0">
                <a:solidFill>
                  <a:schemeClr val="dk1"/>
                </a:solidFill>
                <a:latin typeface="Cambria"/>
                <a:ea typeface="Cambria"/>
                <a:cs typeface="Cambria"/>
                <a:sym typeface="Cambria"/>
              </a:rPr>
              <a:t>Files attributes and its operations</a:t>
            </a:r>
            <a:endParaRPr lang="en-US" sz="4500" b="1" dirty="0" smtClean="0">
              <a:solidFill>
                <a:schemeClr val="dk1"/>
              </a:solidFill>
              <a:latin typeface="Cambria"/>
              <a:ea typeface="Cambria"/>
              <a:cs typeface="Cambria"/>
              <a:sym typeface="Cambria"/>
            </a:endParaRPr>
          </a:p>
        </p:txBody>
      </p:sp>
      <p:graphicFrame>
        <p:nvGraphicFramePr>
          <p:cNvPr id="9" name="Table 8"/>
          <p:cNvGraphicFramePr>
            <a:graphicFrameLocks noGrp="1"/>
          </p:cNvGraphicFramePr>
          <p:nvPr/>
        </p:nvGraphicFramePr>
        <p:xfrm>
          <a:off x="2050471" y="1396191"/>
          <a:ext cx="13743710" cy="7010400"/>
        </p:xfrm>
        <a:graphic>
          <a:graphicData uri="http://schemas.openxmlformats.org/drawingml/2006/table">
            <a:tbl>
              <a:tblPr/>
              <a:tblGrid>
                <a:gridCol w="2617850"/>
                <a:gridCol w="5562930"/>
                <a:gridCol w="5562930"/>
              </a:tblGrid>
              <a:tr h="397358">
                <a:tc>
                  <a:txBody>
                    <a:bodyPr/>
                    <a:lstStyle/>
                    <a:p>
                      <a:pPr algn="ctr" fontAlgn="base"/>
                      <a:r>
                        <a:rPr lang="en-US" sz="3600" b="1" dirty="0">
                          <a:latin typeface="Book Antiqua" pitchFamily="18" charset="0"/>
                        </a:rPr>
                        <a:t>File type</a:t>
                      </a:r>
                    </a:p>
                  </a:txBody>
                  <a:tcPr marL="38100" marR="38100" marT="95250" marB="952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ase"/>
                      <a:r>
                        <a:rPr lang="en-US" sz="3600" b="1">
                          <a:latin typeface="Book Antiqua" pitchFamily="18" charset="0"/>
                        </a:rPr>
                        <a:t>Usual extension</a:t>
                      </a:r>
                    </a:p>
                  </a:txBody>
                  <a:tcPr marL="95250" marR="95250" marT="95250" marB="952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ase"/>
                      <a:r>
                        <a:rPr lang="en-US" sz="3600" b="1">
                          <a:latin typeface="Book Antiqua" pitchFamily="18" charset="0"/>
                        </a:rPr>
                        <a:t>Function</a:t>
                      </a:r>
                    </a:p>
                  </a:txBody>
                  <a:tcPr marL="95250" marR="95250" marT="95250" marB="952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733270">
                <a:tc>
                  <a:txBody>
                    <a:bodyPr/>
                    <a:lstStyle/>
                    <a:p>
                      <a:pPr algn="ctr" fontAlgn="base"/>
                      <a:r>
                        <a:rPr lang="en-US" sz="3600" b="1">
                          <a:latin typeface="Book Antiqua" pitchFamily="18" charset="0"/>
                        </a:rPr>
                        <a:t>Executable</a:t>
                      </a:r>
                    </a:p>
                  </a:txBody>
                  <a:tcPr marL="38100" marR="38100" marT="65780" marB="657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3600" b="0">
                          <a:latin typeface="Book Antiqua" pitchFamily="18" charset="0"/>
                        </a:rPr>
                        <a:t>exe, com, bin</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3600" b="0" dirty="0">
                          <a:latin typeface="Book Antiqua" pitchFamily="18" charset="0"/>
                        </a:rPr>
                        <a:t>Read to run machine language program</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733270">
                <a:tc>
                  <a:txBody>
                    <a:bodyPr/>
                    <a:lstStyle/>
                    <a:p>
                      <a:pPr algn="ctr" fontAlgn="base"/>
                      <a:r>
                        <a:rPr lang="en-US" sz="3600" b="1">
                          <a:latin typeface="Book Antiqua" pitchFamily="18" charset="0"/>
                        </a:rPr>
                        <a:t>Object</a:t>
                      </a:r>
                    </a:p>
                  </a:txBody>
                  <a:tcPr marL="38100" marR="38100" marT="65780" marB="657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3600" b="0">
                          <a:latin typeface="Book Antiqua" pitchFamily="18" charset="0"/>
                        </a:rPr>
                        <a:t>obj, o</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3600" b="0">
                          <a:latin typeface="Book Antiqua" pitchFamily="18" charset="0"/>
                        </a:rPr>
                        <a:t>Compiled, machine language not linked</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733270">
                <a:tc>
                  <a:txBody>
                    <a:bodyPr/>
                    <a:lstStyle/>
                    <a:p>
                      <a:pPr algn="ctr" fontAlgn="base"/>
                      <a:r>
                        <a:rPr lang="en-US" sz="3600" b="1" dirty="0">
                          <a:latin typeface="Book Antiqua" pitchFamily="18" charset="0"/>
                        </a:rPr>
                        <a:t>Source Code</a:t>
                      </a:r>
                    </a:p>
                  </a:txBody>
                  <a:tcPr marL="38100" marR="38100" marT="65780" marB="657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3600" b="0">
                          <a:latin typeface="Book Antiqua" pitchFamily="18" charset="0"/>
                        </a:rPr>
                        <a:t>C, java, pas, asm, a</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3600" b="0">
                          <a:latin typeface="Book Antiqua" pitchFamily="18" charset="0"/>
                        </a:rPr>
                        <a:t>Source code in various languages</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733270">
                <a:tc>
                  <a:txBody>
                    <a:bodyPr/>
                    <a:lstStyle/>
                    <a:p>
                      <a:pPr algn="ctr" fontAlgn="base"/>
                      <a:r>
                        <a:rPr lang="en-US" sz="3600" b="1">
                          <a:latin typeface="Book Antiqua" pitchFamily="18" charset="0"/>
                        </a:rPr>
                        <a:t>Batch</a:t>
                      </a:r>
                    </a:p>
                  </a:txBody>
                  <a:tcPr marL="38100" marR="38100" marT="65780" marB="657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3600" b="0">
                          <a:latin typeface="Book Antiqua" pitchFamily="18" charset="0"/>
                        </a:rPr>
                        <a:t>bat, sh</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3600" b="0">
                          <a:latin typeface="Book Antiqua" pitchFamily="18" charset="0"/>
                        </a:rPr>
                        <a:t>Commands to the command interpreter</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733270">
                <a:tc>
                  <a:txBody>
                    <a:bodyPr/>
                    <a:lstStyle/>
                    <a:p>
                      <a:pPr algn="ctr" fontAlgn="base"/>
                      <a:r>
                        <a:rPr lang="en-US" sz="3600" b="1">
                          <a:latin typeface="Book Antiqua" pitchFamily="18" charset="0"/>
                        </a:rPr>
                        <a:t>Text</a:t>
                      </a:r>
                    </a:p>
                  </a:txBody>
                  <a:tcPr marL="38100" marR="38100" marT="65780" marB="657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3600" b="0">
                          <a:latin typeface="Book Antiqua" pitchFamily="18" charset="0"/>
                        </a:rPr>
                        <a:t>txt, doc</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3600" b="0" dirty="0">
                          <a:latin typeface="Book Antiqua" pitchFamily="18" charset="0"/>
                        </a:rPr>
                        <a:t>Textual data, documents</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22"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24" name="Google Shape;124;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25;p4"/>
          <p:cNvSpPr txBox="1"/>
          <p:nvPr/>
        </p:nvSpPr>
        <p:spPr>
          <a:xfrm>
            <a:off x="1925782" y="524395"/>
            <a:ext cx="13735396" cy="705889"/>
          </a:xfrm>
          <a:prstGeom prst="rect">
            <a:avLst/>
          </a:prstGeom>
          <a:noFill/>
          <a:ln>
            <a:noFill/>
          </a:ln>
        </p:spPr>
        <p:txBody>
          <a:bodyPr spcFirstLastPara="1" wrap="square" lIns="91425" tIns="45700" rIns="91425" bIns="45700" anchor="t" anchorCtr="0">
            <a:normAutofit fontScale="92500" lnSpcReduction="10000"/>
          </a:bodyPr>
          <a:lstStyle/>
          <a:p>
            <a:pPr lvl="0" algn="ctr">
              <a:buClr>
                <a:schemeClr val="dk1"/>
              </a:buClr>
              <a:buSzPts val="4500"/>
            </a:pPr>
            <a:r>
              <a:rPr lang="en-US" sz="4500" b="1" dirty="0" smtClean="0">
                <a:solidFill>
                  <a:schemeClr val="dk1"/>
                </a:solidFill>
                <a:latin typeface="Cambria"/>
                <a:ea typeface="Cambria"/>
                <a:cs typeface="Cambria"/>
                <a:sym typeface="Cambria"/>
              </a:rPr>
              <a:t>Files attributes and its operations</a:t>
            </a:r>
            <a:endParaRPr lang="en-US" sz="4500" b="1" dirty="0" smtClean="0">
              <a:solidFill>
                <a:schemeClr val="dk1"/>
              </a:solidFill>
              <a:latin typeface="Cambria"/>
              <a:ea typeface="Cambria"/>
              <a:cs typeface="Cambria"/>
              <a:sym typeface="Cambria"/>
            </a:endParaRPr>
          </a:p>
        </p:txBody>
      </p:sp>
      <p:graphicFrame>
        <p:nvGraphicFramePr>
          <p:cNvPr id="9" name="Table 8"/>
          <p:cNvGraphicFramePr>
            <a:graphicFrameLocks noGrp="1"/>
          </p:cNvGraphicFramePr>
          <p:nvPr/>
        </p:nvGraphicFramePr>
        <p:xfrm>
          <a:off x="2050471" y="1396191"/>
          <a:ext cx="14275724" cy="7975722"/>
        </p:xfrm>
        <a:graphic>
          <a:graphicData uri="http://schemas.openxmlformats.org/drawingml/2006/table">
            <a:tbl>
              <a:tblPr/>
              <a:tblGrid>
                <a:gridCol w="2719186"/>
                <a:gridCol w="5089238"/>
                <a:gridCol w="6467300"/>
              </a:tblGrid>
              <a:tr h="688144">
                <a:tc>
                  <a:txBody>
                    <a:bodyPr/>
                    <a:lstStyle/>
                    <a:p>
                      <a:pPr algn="ctr" fontAlgn="base"/>
                      <a:r>
                        <a:rPr lang="en-US" sz="3600" b="1" dirty="0">
                          <a:latin typeface="Book Antiqua" pitchFamily="18" charset="0"/>
                        </a:rPr>
                        <a:t>File type</a:t>
                      </a:r>
                    </a:p>
                  </a:txBody>
                  <a:tcPr marL="38100" marR="38100" marT="95250" marB="952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ase"/>
                      <a:r>
                        <a:rPr lang="en-US" sz="3600" b="1">
                          <a:latin typeface="Book Antiqua" pitchFamily="18" charset="0"/>
                        </a:rPr>
                        <a:t>Usual extension</a:t>
                      </a:r>
                    </a:p>
                  </a:txBody>
                  <a:tcPr marL="95250" marR="95250" marT="95250" marB="952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ase"/>
                      <a:r>
                        <a:rPr lang="en-US" sz="3600" b="1">
                          <a:latin typeface="Book Antiqua" pitchFamily="18" charset="0"/>
                        </a:rPr>
                        <a:t>Function</a:t>
                      </a:r>
                    </a:p>
                  </a:txBody>
                  <a:tcPr marL="95250" marR="95250" marT="95250" marB="952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69874">
                <a:tc>
                  <a:txBody>
                    <a:bodyPr/>
                    <a:lstStyle/>
                    <a:p>
                      <a:pPr algn="ctr" fontAlgn="base"/>
                      <a:r>
                        <a:rPr lang="en-US" sz="3600" b="1" dirty="0">
                          <a:latin typeface="Book Antiqua" pitchFamily="18" charset="0"/>
                        </a:rPr>
                        <a:t>Archive</a:t>
                      </a:r>
                    </a:p>
                  </a:txBody>
                  <a:tcPr marL="38100" marR="38100" marT="65780" marB="657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3600" b="0">
                          <a:latin typeface="Book Antiqua" pitchFamily="18" charset="0"/>
                        </a:rPr>
                        <a:t>arc, zip, tar</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3600" b="0">
                          <a:latin typeface="Book Antiqua" pitchFamily="18" charset="0"/>
                        </a:rPr>
                        <a:t>Related files grouped into one compressed file</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69874">
                <a:tc>
                  <a:txBody>
                    <a:bodyPr/>
                    <a:lstStyle/>
                    <a:p>
                      <a:pPr algn="ctr" fontAlgn="base"/>
                      <a:r>
                        <a:rPr lang="en-US" sz="3600" b="1">
                          <a:latin typeface="Book Antiqua" pitchFamily="18" charset="0"/>
                        </a:rPr>
                        <a:t>Multimedia</a:t>
                      </a:r>
                    </a:p>
                  </a:txBody>
                  <a:tcPr marL="38100" marR="38100" marT="65780" marB="657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3600" b="0">
                          <a:latin typeface="Book Antiqua" pitchFamily="18" charset="0"/>
                        </a:rPr>
                        <a:t>mpeg, mov, rm</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3600" b="0">
                          <a:latin typeface="Book Antiqua" pitchFamily="18" charset="0"/>
                        </a:rPr>
                        <a:t>For containing audio/video information</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69874">
                <a:tc>
                  <a:txBody>
                    <a:bodyPr/>
                    <a:lstStyle/>
                    <a:p>
                      <a:pPr algn="ctr" fontAlgn="base"/>
                      <a:r>
                        <a:rPr lang="en-US" sz="3600" b="1">
                          <a:latin typeface="Book Antiqua" pitchFamily="18" charset="0"/>
                        </a:rPr>
                        <a:t>Markup</a:t>
                      </a:r>
                    </a:p>
                  </a:txBody>
                  <a:tcPr marL="38100" marR="38100" marT="65780" marB="657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3600" b="0">
                          <a:latin typeface="Book Antiqua" pitchFamily="18" charset="0"/>
                        </a:rPr>
                        <a:t>xml, html, tex</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3600" b="0">
                          <a:latin typeface="Book Antiqua" pitchFamily="18" charset="0"/>
                        </a:rPr>
                        <a:t>It is the textual data and documents</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69874">
                <a:tc>
                  <a:txBody>
                    <a:bodyPr/>
                    <a:lstStyle/>
                    <a:p>
                      <a:pPr algn="ctr" fontAlgn="base"/>
                      <a:r>
                        <a:rPr lang="en-US" sz="3600" b="1">
                          <a:latin typeface="Book Antiqua" pitchFamily="18" charset="0"/>
                        </a:rPr>
                        <a:t>Library</a:t>
                      </a:r>
                    </a:p>
                  </a:txBody>
                  <a:tcPr marL="38100" marR="38100" marT="65780" marB="657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3600" b="0">
                          <a:latin typeface="Book Antiqua" pitchFamily="18" charset="0"/>
                        </a:rPr>
                        <a:t>lib, a ,so, dll</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3600" b="0">
                          <a:latin typeface="Book Antiqua" pitchFamily="18" charset="0"/>
                        </a:rPr>
                        <a:t>It contains libraries of routines for programmers</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780662">
                <a:tc>
                  <a:txBody>
                    <a:bodyPr/>
                    <a:lstStyle/>
                    <a:p>
                      <a:pPr algn="ctr" fontAlgn="base"/>
                      <a:r>
                        <a:rPr lang="en-US" sz="3600" b="1">
                          <a:latin typeface="Book Antiqua" pitchFamily="18" charset="0"/>
                        </a:rPr>
                        <a:t>Print or View</a:t>
                      </a:r>
                    </a:p>
                  </a:txBody>
                  <a:tcPr marL="38100" marR="38100" marT="65780" marB="657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3600" b="0">
                          <a:latin typeface="Book Antiqua" pitchFamily="18" charset="0"/>
                        </a:rPr>
                        <a:t>gif, pdf, jpg</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3600" b="0" dirty="0">
                          <a:latin typeface="Book Antiqua" pitchFamily="18" charset="0"/>
                        </a:rPr>
                        <a:t>It is a format for printing or viewing a ASCII or binary file.</a:t>
                      </a:r>
                    </a:p>
                  </a:txBody>
                  <a:tcPr marL="95250" marR="95250" marT="133350" marB="1333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245" name="Google Shape;245;p12"/>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2"/>
          <p:cNvSpPr txBox="1"/>
          <p:nvPr/>
        </p:nvSpPr>
        <p:spPr>
          <a:xfrm>
            <a:off x="3716084" y="2533481"/>
            <a:ext cx="10498680" cy="3950446"/>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3500"/>
              <a:buFont typeface="Arial"/>
              <a:buNone/>
            </a:pPr>
            <a:endParaRPr sz="6000" b="0" i="0" u="none" strike="noStrike" cap="none">
              <a:solidFill>
                <a:schemeClr val="dk1"/>
              </a:solidFill>
              <a:latin typeface="Cambria"/>
              <a:ea typeface="Cambria"/>
              <a:cs typeface="Cambria"/>
              <a:sym typeface="Cambria"/>
            </a:endParaRPr>
          </a:p>
          <a:p>
            <a:pPr marL="342900" marR="0" lvl="0" indent="-342900" algn="ctr" rtl="0">
              <a:lnSpc>
                <a:spcPct val="100000"/>
              </a:lnSpc>
              <a:spcBef>
                <a:spcPts val="700"/>
              </a:spcBef>
              <a:spcAft>
                <a:spcPts val="0"/>
              </a:spcAft>
              <a:buClr>
                <a:schemeClr val="dk1"/>
              </a:buClr>
              <a:buSzPts val="3500"/>
              <a:buFont typeface="Arial"/>
              <a:buNone/>
            </a:pPr>
            <a:endParaRPr sz="6000" b="0" i="0" u="none" strike="noStrike" cap="none">
              <a:solidFill>
                <a:schemeClr val="dk1"/>
              </a:solidFill>
              <a:latin typeface="Cambria"/>
              <a:ea typeface="Cambria"/>
              <a:cs typeface="Cambria"/>
              <a:sym typeface="Cambria"/>
            </a:endParaRPr>
          </a:p>
          <a:p>
            <a:pPr marL="342900" marR="0" lvl="0" indent="-342900" algn="ctr" rtl="0">
              <a:lnSpc>
                <a:spcPct val="100000"/>
              </a:lnSpc>
              <a:spcBef>
                <a:spcPts val="900"/>
              </a:spcBef>
              <a:spcAft>
                <a:spcPts val="0"/>
              </a:spcAft>
              <a:buClr>
                <a:schemeClr val="dk1"/>
              </a:buClr>
              <a:buSzPts val="4500"/>
              <a:buFont typeface="Arial"/>
              <a:buNone/>
            </a:pPr>
            <a:r>
              <a:rPr lang="en-US" sz="8000" b="1" i="0" u="none" strike="noStrike" cap="none" dirty="0" smtClean="0">
                <a:solidFill>
                  <a:schemeClr val="dk1"/>
                </a:solidFill>
                <a:latin typeface="Cambria"/>
                <a:ea typeface="Cambria"/>
                <a:cs typeface="Cambria"/>
                <a:sym typeface="Cambria"/>
              </a:rPr>
              <a:t>Thank </a:t>
            </a:r>
            <a:r>
              <a:rPr lang="en-US" sz="8000" b="1" i="0" u="none" strike="noStrike" cap="none" dirty="0">
                <a:solidFill>
                  <a:schemeClr val="dk1"/>
                </a:solidFill>
                <a:latin typeface="Cambria"/>
                <a:ea typeface="Cambria"/>
                <a:cs typeface="Cambria"/>
                <a:sym typeface="Cambria"/>
              </a:rPr>
              <a:t>You</a:t>
            </a:r>
            <a:endParaRPr sz="8000" b="1" i="0" u="none" strike="noStrike" cap="none">
              <a:solidFill>
                <a:schemeClr val="dk1"/>
              </a:solidFill>
              <a:latin typeface="Cambria"/>
              <a:ea typeface="Cambria"/>
              <a:cs typeface="Cambria"/>
              <a:sym typeface="Cambr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429000" y="647700"/>
            <a:ext cx="11887200" cy="784790"/>
          </a:xfrm>
          <a:prstGeom prst="rect">
            <a:avLst/>
          </a:prstGeom>
          <a:noFill/>
          <a:ln>
            <a:noFill/>
          </a:ln>
        </p:spPr>
        <p:txBody>
          <a:bodyPr spcFirstLastPara="1" wrap="square" lIns="91425" tIns="45700" rIns="91425" bIns="45700" anchor="t" anchorCtr="0">
            <a:spAutoFit/>
          </a:bodyPr>
          <a:lstStyle/>
          <a:p>
            <a:pPr lvl="0" algn="ctr"/>
            <a:r>
              <a:rPr lang="en-US" sz="4500" b="1" dirty="0" smtClean="0">
                <a:solidFill>
                  <a:schemeClr val="dk1"/>
                </a:solidFill>
                <a:latin typeface="Cambria"/>
                <a:ea typeface="Cambria"/>
                <a:cs typeface="Cambria"/>
                <a:sym typeface="Cambria"/>
              </a:rPr>
              <a:t>File </a:t>
            </a:r>
            <a:r>
              <a:rPr lang="en-US" sz="4500" b="1" dirty="0" smtClean="0">
                <a:solidFill>
                  <a:schemeClr val="dk1"/>
                </a:solidFill>
                <a:latin typeface="Cambria"/>
                <a:ea typeface="Cambria"/>
                <a:cs typeface="Cambria"/>
                <a:sym typeface="Cambria"/>
              </a:rPr>
              <a:t>Concept</a:t>
            </a:r>
            <a:endParaRPr lang="en-US" sz="4500" b="1" dirty="0" smtClean="0">
              <a:solidFill>
                <a:schemeClr val="dk1"/>
              </a:solidFill>
              <a:latin typeface="Cambria"/>
              <a:ea typeface="Cambria"/>
              <a:cs typeface="Cambria"/>
              <a:sym typeface="Cambria"/>
            </a:endParaRPr>
          </a:p>
        </p:txBody>
      </p:sp>
      <p:sp>
        <p:nvSpPr>
          <p:cNvPr id="102" name="Google Shape;102;p2"/>
          <p:cNvSpPr/>
          <p:nvPr/>
        </p:nvSpPr>
        <p:spPr>
          <a:xfrm>
            <a:off x="1066799" y="1714500"/>
            <a:ext cx="15874539" cy="6370934"/>
          </a:xfrm>
          <a:prstGeom prst="rect">
            <a:avLst/>
          </a:prstGeom>
          <a:noFill/>
          <a:ln>
            <a:noFill/>
          </a:ln>
        </p:spPr>
        <p:txBody>
          <a:bodyPr spcFirstLastPara="1" wrap="square" lIns="91425" tIns="45700" rIns="91425" bIns="45700" anchor="t" anchorCtr="0">
            <a:spAutoFit/>
          </a:bodyPr>
          <a:lstStyle/>
          <a:p>
            <a:pPr marL="514350" lvl="0" indent="-514350" algn="just">
              <a:lnSpc>
                <a:spcPct val="150000"/>
              </a:lnSpc>
              <a:buClr>
                <a:schemeClr val="dk1"/>
              </a:buClr>
              <a:buSzPts val="3400"/>
              <a:buFont typeface="Wingdings" pitchFamily="2" charset="2"/>
              <a:buChar char="ü"/>
            </a:pPr>
            <a:r>
              <a:rPr lang="en-US" sz="3400" dirty="0" smtClean="0">
                <a:solidFill>
                  <a:schemeClr val="dk1"/>
                </a:solidFill>
                <a:latin typeface="Cambria"/>
                <a:ea typeface="Cambria"/>
                <a:cs typeface="Cambria"/>
                <a:sym typeface="Cambria"/>
              </a:rPr>
              <a:t>A file system is a method an operating system uses to store, organize, and manage files and directories on a storage device. Some common types of file systems include:</a:t>
            </a:r>
          </a:p>
          <a:p>
            <a:pPr marL="514350" lvl="0" indent="-514350" algn="just">
              <a:lnSpc>
                <a:spcPct val="150000"/>
              </a:lnSpc>
              <a:buClr>
                <a:schemeClr val="dk1"/>
              </a:buClr>
              <a:buSzPts val="3400"/>
              <a:buFont typeface="Wingdings" pitchFamily="2" charset="2"/>
              <a:buChar char="ü"/>
            </a:pPr>
            <a:r>
              <a:rPr lang="en-US" sz="3400" b="1" dirty="0" smtClean="0">
                <a:solidFill>
                  <a:srgbClr val="FF0000"/>
                </a:solidFill>
                <a:latin typeface="Cambria"/>
                <a:ea typeface="Cambria"/>
                <a:cs typeface="Cambria"/>
                <a:sym typeface="Cambria"/>
              </a:rPr>
              <a:t>FAT (File Allocation Table): </a:t>
            </a:r>
            <a:r>
              <a:rPr lang="en-US" sz="3400" dirty="0" smtClean="0">
                <a:solidFill>
                  <a:schemeClr val="dk1"/>
                </a:solidFill>
                <a:latin typeface="Cambria"/>
                <a:ea typeface="Cambria"/>
                <a:cs typeface="Cambria"/>
                <a:sym typeface="Cambria"/>
              </a:rPr>
              <a:t>An older file system used by older versions of Windows and other operating systems.</a:t>
            </a:r>
          </a:p>
          <a:p>
            <a:pPr marL="514350" lvl="0" indent="-514350" algn="just">
              <a:lnSpc>
                <a:spcPct val="150000"/>
              </a:lnSpc>
              <a:buClr>
                <a:schemeClr val="dk1"/>
              </a:buClr>
              <a:buSzPts val="3400"/>
              <a:buFont typeface="Wingdings" pitchFamily="2" charset="2"/>
              <a:buChar char="ü"/>
            </a:pPr>
            <a:r>
              <a:rPr lang="en-US" sz="3400" b="1" dirty="0" smtClean="0">
                <a:solidFill>
                  <a:srgbClr val="FF0000"/>
                </a:solidFill>
                <a:latin typeface="Cambria"/>
                <a:ea typeface="Cambria"/>
                <a:cs typeface="Cambria"/>
                <a:sym typeface="Cambria"/>
              </a:rPr>
              <a:t>NTFS (New Technology File System): </a:t>
            </a:r>
            <a:r>
              <a:rPr lang="en-US" sz="3400" dirty="0" smtClean="0">
                <a:solidFill>
                  <a:schemeClr val="dk1"/>
                </a:solidFill>
                <a:latin typeface="Cambria"/>
                <a:ea typeface="Cambria"/>
                <a:cs typeface="Cambria"/>
                <a:sym typeface="Cambria"/>
              </a:rPr>
              <a:t>A modern file system used by Windows. It supports features such as file and folder permissions, compression, and encryption</a:t>
            </a:r>
            <a:r>
              <a:rPr lang="en-US" sz="3400" dirty="0" smtClean="0">
                <a:solidFill>
                  <a:schemeClr val="dk1"/>
                </a:solidFill>
                <a:latin typeface="Cambria"/>
                <a:ea typeface="Cambria"/>
                <a:cs typeface="Cambria"/>
                <a:sym typeface="Cambria"/>
              </a:rPr>
              <a:t>.</a:t>
            </a:r>
            <a:endParaRPr lang="en-US" sz="3400" dirty="0" smtClean="0">
              <a:solidFill>
                <a:schemeClr val="dk1"/>
              </a:solidFill>
              <a:latin typeface="Cambria"/>
              <a:ea typeface="Cambria"/>
              <a:cs typeface="Cambria"/>
              <a:sym typeface="Cambr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429000" y="647700"/>
            <a:ext cx="11887200" cy="784790"/>
          </a:xfrm>
          <a:prstGeom prst="rect">
            <a:avLst/>
          </a:prstGeom>
          <a:noFill/>
          <a:ln>
            <a:noFill/>
          </a:ln>
        </p:spPr>
        <p:txBody>
          <a:bodyPr spcFirstLastPara="1" wrap="square" lIns="91425" tIns="45700" rIns="91425" bIns="45700" anchor="t" anchorCtr="0">
            <a:spAutoFit/>
          </a:bodyPr>
          <a:lstStyle/>
          <a:p>
            <a:pPr lvl="0" algn="ctr"/>
            <a:r>
              <a:rPr lang="en-US" sz="4500" b="1" dirty="0" smtClean="0">
                <a:solidFill>
                  <a:schemeClr val="dk1"/>
                </a:solidFill>
                <a:latin typeface="Cambria"/>
                <a:ea typeface="Cambria"/>
                <a:cs typeface="Cambria"/>
                <a:sym typeface="Cambria"/>
              </a:rPr>
              <a:t>File </a:t>
            </a:r>
            <a:r>
              <a:rPr lang="en-US" sz="4500" b="1" dirty="0" smtClean="0">
                <a:solidFill>
                  <a:schemeClr val="dk1"/>
                </a:solidFill>
                <a:latin typeface="Cambria"/>
                <a:ea typeface="Cambria"/>
                <a:cs typeface="Cambria"/>
                <a:sym typeface="Cambria"/>
              </a:rPr>
              <a:t>Concept</a:t>
            </a:r>
            <a:endParaRPr lang="en-US" sz="4500" b="1" dirty="0" smtClean="0">
              <a:solidFill>
                <a:schemeClr val="dk1"/>
              </a:solidFill>
              <a:latin typeface="Cambria"/>
              <a:ea typeface="Cambria"/>
              <a:cs typeface="Cambria"/>
              <a:sym typeface="Cambria"/>
            </a:endParaRPr>
          </a:p>
        </p:txBody>
      </p:sp>
      <p:sp>
        <p:nvSpPr>
          <p:cNvPr id="102" name="Google Shape;102;p2"/>
          <p:cNvSpPr/>
          <p:nvPr/>
        </p:nvSpPr>
        <p:spPr>
          <a:xfrm>
            <a:off x="1066799" y="1714500"/>
            <a:ext cx="15874539" cy="4016444"/>
          </a:xfrm>
          <a:prstGeom prst="rect">
            <a:avLst/>
          </a:prstGeom>
          <a:noFill/>
          <a:ln>
            <a:noFill/>
          </a:ln>
        </p:spPr>
        <p:txBody>
          <a:bodyPr spcFirstLastPara="1" wrap="square" lIns="91425" tIns="45700" rIns="91425" bIns="45700" anchor="t" anchorCtr="0">
            <a:spAutoFit/>
          </a:bodyPr>
          <a:lstStyle/>
          <a:p>
            <a:pPr marL="514350" lvl="0" indent="-514350" algn="just">
              <a:lnSpc>
                <a:spcPct val="150000"/>
              </a:lnSpc>
              <a:buClr>
                <a:schemeClr val="dk1"/>
              </a:buClr>
              <a:buSzPts val="3400"/>
              <a:buFont typeface="Wingdings" pitchFamily="2" charset="2"/>
              <a:buChar char="ü"/>
            </a:pPr>
            <a:r>
              <a:rPr lang="en-US" sz="3400" b="1" dirty="0" smtClean="0">
                <a:solidFill>
                  <a:srgbClr val="FF0000"/>
                </a:solidFill>
                <a:latin typeface="Cambria"/>
                <a:ea typeface="Cambria"/>
                <a:cs typeface="Cambria"/>
                <a:sym typeface="Cambria"/>
              </a:rPr>
              <a:t>ext </a:t>
            </a:r>
            <a:r>
              <a:rPr lang="en-US" sz="3400" b="1" dirty="0" smtClean="0">
                <a:solidFill>
                  <a:srgbClr val="FF0000"/>
                </a:solidFill>
                <a:latin typeface="Cambria"/>
                <a:ea typeface="Cambria"/>
                <a:cs typeface="Cambria"/>
                <a:sym typeface="Cambria"/>
              </a:rPr>
              <a:t>(Extended File System): </a:t>
            </a:r>
            <a:r>
              <a:rPr lang="en-US" sz="3400" dirty="0" smtClean="0">
                <a:solidFill>
                  <a:schemeClr val="dk1"/>
                </a:solidFill>
                <a:latin typeface="Cambria"/>
                <a:ea typeface="Cambria"/>
                <a:cs typeface="Cambria"/>
                <a:sym typeface="Cambria"/>
              </a:rPr>
              <a:t>A file system commonly used on Linux and Unix-based operating systems.</a:t>
            </a:r>
          </a:p>
          <a:p>
            <a:pPr marL="514350" lvl="0" indent="-514350" algn="just">
              <a:lnSpc>
                <a:spcPct val="150000"/>
              </a:lnSpc>
              <a:buClr>
                <a:schemeClr val="dk1"/>
              </a:buClr>
              <a:buSzPts val="3400"/>
              <a:buFont typeface="Wingdings" pitchFamily="2" charset="2"/>
              <a:buChar char="ü"/>
            </a:pPr>
            <a:r>
              <a:rPr lang="en-US" sz="3400" b="1" dirty="0" smtClean="0">
                <a:solidFill>
                  <a:srgbClr val="FF0000"/>
                </a:solidFill>
                <a:latin typeface="Cambria"/>
                <a:ea typeface="Cambria"/>
                <a:cs typeface="Cambria"/>
                <a:sym typeface="Cambria"/>
              </a:rPr>
              <a:t>HFS (Hierarchical File System): </a:t>
            </a:r>
            <a:r>
              <a:rPr lang="en-US" sz="3400" dirty="0" smtClean="0">
                <a:solidFill>
                  <a:schemeClr val="dk1"/>
                </a:solidFill>
                <a:latin typeface="Cambria"/>
                <a:ea typeface="Cambria"/>
                <a:cs typeface="Cambria"/>
                <a:sym typeface="Cambria"/>
              </a:rPr>
              <a:t>A file system used by </a:t>
            </a:r>
            <a:r>
              <a:rPr lang="en-US" sz="3400" dirty="0" err="1" smtClean="0">
                <a:solidFill>
                  <a:schemeClr val="dk1"/>
                </a:solidFill>
                <a:latin typeface="Cambria"/>
                <a:ea typeface="Cambria"/>
                <a:cs typeface="Cambria"/>
                <a:sym typeface="Cambria"/>
              </a:rPr>
              <a:t>macOS</a:t>
            </a:r>
            <a:r>
              <a:rPr lang="en-US" sz="3400" dirty="0" smtClean="0">
                <a:solidFill>
                  <a:schemeClr val="dk1"/>
                </a:solidFill>
                <a:latin typeface="Cambria"/>
                <a:ea typeface="Cambria"/>
                <a:cs typeface="Cambria"/>
                <a:sym typeface="Cambria"/>
              </a:rPr>
              <a:t>.</a:t>
            </a:r>
          </a:p>
          <a:p>
            <a:pPr marL="514350" lvl="0" indent="-514350" algn="just">
              <a:lnSpc>
                <a:spcPct val="150000"/>
              </a:lnSpc>
              <a:buClr>
                <a:schemeClr val="dk1"/>
              </a:buClr>
              <a:buSzPts val="3400"/>
              <a:buFont typeface="Wingdings" pitchFamily="2" charset="2"/>
              <a:buChar char="ü"/>
            </a:pPr>
            <a:r>
              <a:rPr lang="en-US" sz="3400" b="1" dirty="0" smtClean="0">
                <a:solidFill>
                  <a:srgbClr val="FF0000"/>
                </a:solidFill>
                <a:latin typeface="Cambria"/>
                <a:ea typeface="Cambria"/>
                <a:cs typeface="Cambria"/>
                <a:sym typeface="Cambria"/>
              </a:rPr>
              <a:t>APFS (Apple File System): </a:t>
            </a:r>
            <a:r>
              <a:rPr lang="en-US" sz="3400" dirty="0" smtClean="0">
                <a:solidFill>
                  <a:schemeClr val="dk1"/>
                </a:solidFill>
                <a:latin typeface="Cambria"/>
                <a:ea typeface="Cambria"/>
                <a:cs typeface="Cambria"/>
                <a:sym typeface="Cambria"/>
              </a:rPr>
              <a:t>A new file system introduced by Apple for their Macs and </a:t>
            </a:r>
            <a:r>
              <a:rPr lang="en-US" sz="3400" dirty="0" err="1" smtClean="0">
                <a:solidFill>
                  <a:schemeClr val="dk1"/>
                </a:solidFill>
                <a:latin typeface="Cambria"/>
                <a:ea typeface="Cambria"/>
                <a:cs typeface="Cambria"/>
                <a:sym typeface="Cambria"/>
              </a:rPr>
              <a:t>iOS</a:t>
            </a:r>
            <a:r>
              <a:rPr lang="en-US" sz="3400" dirty="0" smtClean="0">
                <a:solidFill>
                  <a:schemeClr val="dk1"/>
                </a:solidFill>
                <a:latin typeface="Cambria"/>
                <a:ea typeface="Cambria"/>
                <a:cs typeface="Cambria"/>
                <a:sym typeface="Cambria"/>
              </a:rPr>
              <a:t> devices.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0" name="Freeform 3"/>
          <p:cNvSpPr/>
          <p:nvPr/>
        </p:nvSpPr>
        <p:spPr>
          <a:xfrm>
            <a:off x="7395793" y="9594499"/>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12" name="Google Shape;112;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txBox="1"/>
          <p:nvPr/>
        </p:nvSpPr>
        <p:spPr>
          <a:xfrm>
            <a:off x="731520" y="1345351"/>
            <a:ext cx="16758457" cy="7881777"/>
          </a:xfrm>
          <a:prstGeom prst="rect">
            <a:avLst/>
          </a:prstGeom>
          <a:noFill/>
          <a:ln>
            <a:noFill/>
          </a:ln>
        </p:spPr>
        <p:txBody>
          <a:bodyPr spcFirstLastPara="1" wrap="square" lIns="91425" tIns="45700" rIns="91425" bIns="45700" anchor="t" anchorCtr="0">
            <a:noAutofit/>
          </a:bodyPr>
          <a:lstStyle/>
          <a:p>
            <a:pPr lvl="0" algn="just">
              <a:lnSpc>
                <a:spcPct val="150000"/>
              </a:lnSpc>
              <a:buClr>
                <a:schemeClr val="tx1"/>
              </a:buClr>
              <a:buSzPts val="3500"/>
              <a:buFont typeface="Arial" pitchFamily="34" charset="0"/>
              <a:buChar char="•"/>
            </a:pPr>
            <a:r>
              <a:rPr lang="en-US" sz="3300" b="1" dirty="0" smtClean="0">
                <a:solidFill>
                  <a:srgbClr val="FF0000"/>
                </a:solidFill>
                <a:latin typeface="Cambria"/>
                <a:ea typeface="Cambria"/>
                <a:cs typeface="Cambria"/>
                <a:sym typeface="Cambria"/>
              </a:rPr>
              <a:t> </a:t>
            </a:r>
            <a:r>
              <a:rPr lang="en-US" sz="3300" b="1" dirty="0" smtClean="0">
                <a:solidFill>
                  <a:srgbClr val="FF0000"/>
                </a:solidFill>
                <a:latin typeface="Cambria"/>
                <a:ea typeface="Cambria"/>
                <a:cs typeface="Cambria"/>
                <a:sym typeface="Cambria"/>
              </a:rPr>
              <a:t>Organization</a:t>
            </a:r>
            <a:r>
              <a:rPr lang="en-US" sz="3300" b="1" dirty="0" smtClean="0">
                <a:solidFill>
                  <a:srgbClr val="FF0000"/>
                </a:solidFill>
                <a:latin typeface="Cambria"/>
                <a:ea typeface="Cambria"/>
                <a:cs typeface="Cambria"/>
                <a:sym typeface="Cambria"/>
              </a:rPr>
              <a:t>:</a:t>
            </a:r>
            <a:r>
              <a:rPr lang="en-US" sz="3300" dirty="0" smtClean="0">
                <a:solidFill>
                  <a:schemeClr val="dk1"/>
                </a:solidFill>
                <a:latin typeface="Cambria"/>
                <a:ea typeface="Cambria"/>
                <a:cs typeface="Cambria"/>
                <a:sym typeface="Cambria"/>
              </a:rPr>
              <a:t> A file system allows files to be organized into directories and subdirectories, making it easier to manage and locate files.</a:t>
            </a:r>
          </a:p>
          <a:p>
            <a:pPr lvl="0" algn="just">
              <a:lnSpc>
                <a:spcPct val="150000"/>
              </a:lnSpc>
              <a:buClr>
                <a:schemeClr val="tx1"/>
              </a:buClr>
              <a:buSzPts val="3500"/>
              <a:buFont typeface="Arial" pitchFamily="34" charset="0"/>
              <a:buChar char="•"/>
            </a:pPr>
            <a:r>
              <a:rPr lang="en-US" sz="3300" b="1" dirty="0" smtClean="0">
                <a:solidFill>
                  <a:srgbClr val="FF0000"/>
                </a:solidFill>
                <a:latin typeface="Cambria"/>
                <a:ea typeface="Cambria"/>
                <a:cs typeface="Cambria"/>
                <a:sym typeface="Cambria"/>
              </a:rPr>
              <a:t>Data protection: </a:t>
            </a:r>
            <a:r>
              <a:rPr lang="en-US" sz="3300" dirty="0" smtClean="0">
                <a:solidFill>
                  <a:schemeClr val="dk1"/>
                </a:solidFill>
                <a:latin typeface="Cambria"/>
                <a:ea typeface="Cambria"/>
                <a:cs typeface="Cambria"/>
                <a:sym typeface="Cambria"/>
              </a:rPr>
              <a:t>File systems often include features such as file and folder permissions, backup and restore, and error detection and correction, to protect data from loss or corruption.</a:t>
            </a:r>
          </a:p>
          <a:p>
            <a:pPr lvl="0" algn="just">
              <a:lnSpc>
                <a:spcPct val="150000"/>
              </a:lnSpc>
              <a:buClr>
                <a:schemeClr val="tx1"/>
              </a:buClr>
              <a:buSzPts val="3500"/>
              <a:buFont typeface="Arial" pitchFamily="34" charset="0"/>
              <a:buChar char="•"/>
            </a:pPr>
            <a:r>
              <a:rPr lang="en-US" sz="3300" b="1" dirty="0" smtClean="0">
                <a:solidFill>
                  <a:srgbClr val="FF0000"/>
                </a:solidFill>
                <a:latin typeface="Cambria"/>
                <a:ea typeface="Cambria"/>
                <a:cs typeface="Cambria"/>
                <a:sym typeface="Cambria"/>
              </a:rPr>
              <a:t>Improved performance: </a:t>
            </a:r>
            <a:r>
              <a:rPr lang="en-US" sz="3300" dirty="0" smtClean="0">
                <a:solidFill>
                  <a:schemeClr val="dk1"/>
                </a:solidFill>
                <a:latin typeface="Cambria"/>
                <a:ea typeface="Cambria"/>
                <a:cs typeface="Cambria"/>
                <a:sym typeface="Cambria"/>
              </a:rPr>
              <a:t>A well-designed file system can improve the performance of reading and writing data by organizing it efficiently on disk.</a:t>
            </a:r>
          </a:p>
        </p:txBody>
      </p:sp>
      <p:sp>
        <p:nvSpPr>
          <p:cNvPr id="115" name="Google Shape;115;p3"/>
          <p:cNvSpPr txBox="1"/>
          <p:nvPr/>
        </p:nvSpPr>
        <p:spPr>
          <a:xfrm>
            <a:off x="2166731" y="333022"/>
            <a:ext cx="13563601" cy="1143000"/>
          </a:xfrm>
          <a:prstGeom prst="rect">
            <a:avLst/>
          </a:prstGeom>
          <a:noFill/>
          <a:ln>
            <a:noFill/>
          </a:ln>
        </p:spPr>
        <p:txBody>
          <a:bodyPr spcFirstLastPara="1" wrap="square" lIns="91425" tIns="45700" rIns="91425" bIns="45700" anchor="ctr" anchorCtr="0">
            <a:normAutofit/>
          </a:bodyPr>
          <a:lstStyle/>
          <a:p>
            <a:pPr algn="ctr">
              <a:lnSpc>
                <a:spcPct val="90000"/>
              </a:lnSpc>
              <a:buClr>
                <a:schemeClr val="dk1"/>
              </a:buClr>
              <a:buSzPts val="3825"/>
            </a:pPr>
            <a:r>
              <a:rPr lang="en-US" sz="3825" b="1" i="0" u="none" strike="noStrike" cap="none" dirty="0">
                <a:solidFill>
                  <a:schemeClr val="dk1"/>
                </a:solidFill>
                <a:latin typeface="Cambria"/>
                <a:ea typeface="Cambria"/>
                <a:cs typeface="Cambria"/>
                <a:sym typeface="Cambria"/>
              </a:rPr>
              <a:t> </a:t>
            </a:r>
            <a:r>
              <a:rPr lang="en-US" sz="3825" b="1" i="0" u="none" strike="noStrike" cap="none" dirty="0" smtClean="0">
                <a:solidFill>
                  <a:schemeClr val="dk1"/>
                </a:solidFill>
                <a:latin typeface="Cambria"/>
                <a:ea typeface="Cambria"/>
                <a:cs typeface="Cambria"/>
                <a:sym typeface="Cambria"/>
              </a:rPr>
              <a:t>A</a:t>
            </a:r>
            <a:r>
              <a:rPr lang="en-US" sz="3825" b="1" dirty="0" smtClean="0">
                <a:solidFill>
                  <a:schemeClr val="dk1"/>
                </a:solidFill>
                <a:latin typeface="Cambria"/>
                <a:ea typeface="Cambria"/>
                <a:cs typeface="Cambria"/>
                <a:sym typeface="Cambria"/>
              </a:rPr>
              <a:t>dvantages </a:t>
            </a:r>
            <a:r>
              <a:rPr lang="en-US" sz="3825" b="1" dirty="0" smtClean="0">
                <a:solidFill>
                  <a:schemeClr val="dk1"/>
                </a:solidFill>
                <a:latin typeface="Cambria"/>
                <a:ea typeface="Cambria"/>
                <a:cs typeface="Cambria"/>
                <a:sym typeface="Cambria"/>
              </a:rPr>
              <a:t>of using a file system</a:t>
            </a:r>
            <a:endParaRPr lang="en-US" sz="4800" b="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0" name="Freeform 3"/>
          <p:cNvSpPr/>
          <p:nvPr/>
        </p:nvSpPr>
        <p:spPr>
          <a:xfrm>
            <a:off x="7395793" y="9594499"/>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12" name="Google Shape;112;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txBox="1"/>
          <p:nvPr/>
        </p:nvSpPr>
        <p:spPr>
          <a:xfrm>
            <a:off x="731521" y="1345351"/>
            <a:ext cx="14081760" cy="7881777"/>
          </a:xfrm>
          <a:prstGeom prst="rect">
            <a:avLst/>
          </a:prstGeom>
          <a:noFill/>
          <a:ln>
            <a:noFill/>
          </a:ln>
        </p:spPr>
        <p:txBody>
          <a:bodyPr spcFirstLastPara="1" wrap="square" lIns="91425" tIns="45700" rIns="91425" bIns="45700" anchor="t" anchorCtr="0">
            <a:noAutofit/>
          </a:bodyPr>
          <a:lstStyle/>
          <a:p>
            <a:pPr lvl="0" algn="just">
              <a:lnSpc>
                <a:spcPct val="150000"/>
              </a:lnSpc>
              <a:buClr>
                <a:schemeClr val="tx1"/>
              </a:buClr>
              <a:buSzPts val="3500"/>
              <a:buFont typeface="Arial" pitchFamily="34" charset="0"/>
              <a:buChar char="•"/>
            </a:pPr>
            <a:r>
              <a:rPr lang="en-US" sz="3300" b="1" dirty="0" smtClean="0">
                <a:solidFill>
                  <a:srgbClr val="FF0000"/>
                </a:solidFill>
                <a:latin typeface="Cambria"/>
                <a:ea typeface="Cambria"/>
                <a:cs typeface="Cambria"/>
                <a:sym typeface="Cambria"/>
              </a:rPr>
              <a:t>Compatibility </a:t>
            </a:r>
            <a:r>
              <a:rPr lang="en-US" sz="3300" b="1" dirty="0" smtClean="0">
                <a:solidFill>
                  <a:srgbClr val="FF0000"/>
                </a:solidFill>
                <a:latin typeface="Cambria"/>
                <a:ea typeface="Cambria"/>
                <a:cs typeface="Cambria"/>
                <a:sym typeface="Cambria"/>
              </a:rPr>
              <a:t>issues: </a:t>
            </a:r>
            <a:r>
              <a:rPr lang="en-US" sz="3300" dirty="0" smtClean="0">
                <a:solidFill>
                  <a:schemeClr val="tx1"/>
                </a:solidFill>
                <a:latin typeface="Cambria"/>
                <a:ea typeface="Cambria"/>
                <a:cs typeface="Cambria"/>
                <a:sym typeface="Cambria"/>
              </a:rPr>
              <a:t>Different file systems may not be compatible with each other, making it difficult to transfer data between different operating systems.</a:t>
            </a:r>
          </a:p>
          <a:p>
            <a:pPr lvl="0" algn="just">
              <a:lnSpc>
                <a:spcPct val="150000"/>
              </a:lnSpc>
              <a:buClr>
                <a:schemeClr val="tx1"/>
              </a:buClr>
              <a:buSzPts val="3500"/>
              <a:buFont typeface="Arial" pitchFamily="34" charset="0"/>
              <a:buChar char="•"/>
            </a:pPr>
            <a:r>
              <a:rPr lang="en-US" sz="3300" b="1" dirty="0" smtClean="0">
                <a:solidFill>
                  <a:srgbClr val="FF0000"/>
                </a:solidFill>
                <a:latin typeface="Cambria"/>
                <a:ea typeface="Cambria"/>
                <a:cs typeface="Cambria"/>
                <a:sym typeface="Cambria"/>
              </a:rPr>
              <a:t>Disk space overhead:</a:t>
            </a:r>
            <a:r>
              <a:rPr lang="en-US" sz="3300" b="1" dirty="0" smtClean="0">
                <a:solidFill>
                  <a:schemeClr val="tx1"/>
                </a:solidFill>
                <a:latin typeface="Cambria"/>
                <a:ea typeface="Cambria"/>
                <a:cs typeface="Cambria"/>
                <a:sym typeface="Cambria"/>
              </a:rPr>
              <a:t> </a:t>
            </a:r>
            <a:r>
              <a:rPr lang="en-US" sz="3300" dirty="0" smtClean="0">
                <a:solidFill>
                  <a:schemeClr val="tx1"/>
                </a:solidFill>
                <a:latin typeface="Cambria"/>
                <a:ea typeface="Cambria"/>
                <a:cs typeface="Cambria"/>
                <a:sym typeface="Cambria"/>
              </a:rPr>
              <a:t>File systems may use some disk space to store metadata and other overhead information, reducing the amount of space available for user data.</a:t>
            </a:r>
          </a:p>
          <a:p>
            <a:pPr lvl="0" algn="just">
              <a:lnSpc>
                <a:spcPct val="150000"/>
              </a:lnSpc>
              <a:buClr>
                <a:schemeClr val="tx1"/>
              </a:buClr>
              <a:buSzPts val="3500"/>
              <a:buFont typeface="Arial" pitchFamily="34" charset="0"/>
              <a:buChar char="•"/>
            </a:pPr>
            <a:r>
              <a:rPr lang="en-US" sz="3300" b="1" dirty="0" smtClean="0">
                <a:solidFill>
                  <a:srgbClr val="FF0000"/>
                </a:solidFill>
                <a:latin typeface="Cambria"/>
                <a:ea typeface="Cambria"/>
                <a:cs typeface="Cambria"/>
                <a:sym typeface="Cambria"/>
              </a:rPr>
              <a:t>Vulnerability: </a:t>
            </a:r>
            <a:r>
              <a:rPr lang="en-US" sz="3300" dirty="0" smtClean="0">
                <a:solidFill>
                  <a:schemeClr val="tx1"/>
                </a:solidFill>
                <a:latin typeface="Cambria"/>
                <a:ea typeface="Cambria"/>
                <a:cs typeface="Cambria"/>
                <a:sym typeface="Cambria"/>
              </a:rPr>
              <a:t>File systems can be vulnerable to data corruption, malware, and other security threats, which can compromise the stability and security of the system.</a:t>
            </a:r>
          </a:p>
        </p:txBody>
      </p:sp>
      <p:sp>
        <p:nvSpPr>
          <p:cNvPr id="115" name="Google Shape;115;p3"/>
          <p:cNvSpPr txBox="1"/>
          <p:nvPr/>
        </p:nvSpPr>
        <p:spPr>
          <a:xfrm>
            <a:off x="2166731" y="333022"/>
            <a:ext cx="13563601" cy="1143000"/>
          </a:xfrm>
          <a:prstGeom prst="rect">
            <a:avLst/>
          </a:prstGeom>
          <a:noFill/>
          <a:ln>
            <a:noFill/>
          </a:ln>
        </p:spPr>
        <p:txBody>
          <a:bodyPr spcFirstLastPara="1" wrap="square" lIns="91425" tIns="45700" rIns="91425" bIns="45700" anchor="ctr" anchorCtr="0">
            <a:normAutofit/>
          </a:bodyPr>
          <a:lstStyle/>
          <a:p>
            <a:pPr algn="ctr">
              <a:lnSpc>
                <a:spcPct val="90000"/>
              </a:lnSpc>
              <a:buClr>
                <a:schemeClr val="dk1"/>
              </a:buClr>
              <a:buSzPts val="3825"/>
            </a:pPr>
            <a:r>
              <a:rPr lang="en-US" sz="3825" b="1" i="0" u="none" strike="noStrike" cap="none" dirty="0">
                <a:solidFill>
                  <a:schemeClr val="dk1"/>
                </a:solidFill>
                <a:latin typeface="Cambria"/>
                <a:ea typeface="Cambria"/>
                <a:cs typeface="Cambria"/>
                <a:sym typeface="Cambria"/>
              </a:rPr>
              <a:t> </a:t>
            </a:r>
            <a:r>
              <a:rPr lang="en-US" sz="4000" b="1" dirty="0" smtClean="0">
                <a:solidFill>
                  <a:schemeClr val="tx1"/>
                </a:solidFill>
                <a:latin typeface="Cambria"/>
                <a:ea typeface="Cambria"/>
                <a:cs typeface="Cambria"/>
                <a:sym typeface="Cambria"/>
              </a:rPr>
              <a:t>Disadvantages</a:t>
            </a:r>
            <a:r>
              <a:rPr lang="en-US" sz="3825" b="1" dirty="0" smtClean="0">
                <a:solidFill>
                  <a:schemeClr val="dk1"/>
                </a:solidFill>
                <a:latin typeface="Cambria"/>
                <a:ea typeface="Cambria"/>
                <a:cs typeface="Cambria"/>
                <a:sym typeface="Cambria"/>
              </a:rPr>
              <a:t> </a:t>
            </a:r>
            <a:r>
              <a:rPr lang="en-US" sz="3825" b="1" dirty="0" smtClean="0">
                <a:solidFill>
                  <a:schemeClr val="dk1"/>
                </a:solidFill>
                <a:latin typeface="Cambria"/>
                <a:ea typeface="Cambria"/>
                <a:cs typeface="Cambria"/>
                <a:sym typeface="Cambria"/>
              </a:rPr>
              <a:t>of using a file system</a:t>
            </a:r>
            <a:endParaRPr lang="en-US" sz="4800"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22"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24" name="Google Shape;124;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4"/>
          <p:cNvSpPr txBox="1"/>
          <p:nvPr/>
        </p:nvSpPr>
        <p:spPr>
          <a:xfrm>
            <a:off x="1440873" y="488373"/>
            <a:ext cx="12954000" cy="825038"/>
          </a:xfrm>
          <a:prstGeom prst="rect">
            <a:avLst/>
          </a:prstGeom>
          <a:noFill/>
          <a:ln>
            <a:noFill/>
          </a:ln>
        </p:spPr>
        <p:txBody>
          <a:bodyPr spcFirstLastPara="1" wrap="square" lIns="91425" tIns="45700" rIns="91425" bIns="45700" anchor="t" anchorCtr="0">
            <a:normAutofit/>
          </a:bodyPr>
          <a:lstStyle/>
          <a:p>
            <a:pPr lvl="0" algn="ctr">
              <a:buClr>
                <a:schemeClr val="dk1"/>
              </a:buClr>
              <a:buSzPts val="4500"/>
            </a:pPr>
            <a:r>
              <a:rPr lang="en-US" sz="4500" b="1" dirty="0" smtClean="0">
                <a:solidFill>
                  <a:schemeClr val="dk1"/>
                </a:solidFill>
                <a:latin typeface="Cambria"/>
                <a:ea typeface="Cambria"/>
                <a:cs typeface="Cambria"/>
                <a:sym typeface="Cambria"/>
              </a:rPr>
              <a:t>Fundamental components of File</a:t>
            </a:r>
            <a:endParaRPr lang="en-US" sz="4500" b="1" dirty="0" smtClean="0">
              <a:solidFill>
                <a:schemeClr val="dk1"/>
              </a:solidFill>
              <a:latin typeface="Cambria"/>
              <a:ea typeface="Cambria"/>
              <a:cs typeface="Cambria"/>
              <a:sym typeface="Cambria"/>
            </a:endParaRPr>
          </a:p>
        </p:txBody>
      </p:sp>
      <p:sp>
        <p:nvSpPr>
          <p:cNvPr id="7" name="Google Shape;113;p3"/>
          <p:cNvSpPr txBox="1"/>
          <p:nvPr/>
        </p:nvSpPr>
        <p:spPr>
          <a:xfrm>
            <a:off x="1180407" y="1312100"/>
            <a:ext cx="15544800" cy="7881777"/>
          </a:xfrm>
          <a:prstGeom prst="rect">
            <a:avLst/>
          </a:prstGeom>
          <a:noFill/>
          <a:ln>
            <a:noFill/>
          </a:ln>
        </p:spPr>
        <p:txBody>
          <a:bodyPr spcFirstLastPara="1" wrap="square" lIns="91425" tIns="45700" rIns="91425" bIns="45700" anchor="t" anchorCtr="0">
            <a:noAutofit/>
          </a:bodyPr>
          <a:lstStyle/>
          <a:p>
            <a:pPr algn="just">
              <a:lnSpc>
                <a:spcPct val="150000"/>
              </a:lnSpc>
            </a:pPr>
            <a:r>
              <a:rPr lang="en-US" sz="3200" dirty="0" smtClean="0">
                <a:solidFill>
                  <a:schemeClr val="dk1"/>
                </a:solidFill>
                <a:latin typeface="Book Antiqua" pitchFamily="18" charset="0"/>
                <a:ea typeface="Cambria"/>
                <a:cs typeface="Cambria"/>
                <a:sym typeface="Cambria"/>
              </a:rPr>
              <a:t> </a:t>
            </a:r>
            <a:r>
              <a:rPr lang="en-US" sz="3200" dirty="0" smtClean="0">
                <a:latin typeface="Book Antiqua" pitchFamily="18" charset="0"/>
              </a:rPr>
              <a:t>A file's attributes vary from one operating system to another but typically consist of these:</a:t>
            </a:r>
          </a:p>
          <a:p>
            <a:pPr algn="just">
              <a:lnSpc>
                <a:spcPct val="150000"/>
              </a:lnSpc>
            </a:pPr>
            <a:r>
              <a:rPr lang="en-US" sz="3200" b="1" dirty="0" smtClean="0">
                <a:solidFill>
                  <a:srgbClr val="FF0000"/>
                </a:solidFill>
                <a:latin typeface="Book Antiqua" pitchFamily="18" charset="0"/>
              </a:rPr>
              <a:t>Name: </a:t>
            </a:r>
            <a:r>
              <a:rPr lang="en-US" sz="3200" dirty="0" smtClean="0">
                <a:latin typeface="Book Antiqua" pitchFamily="18" charset="0"/>
              </a:rPr>
              <a:t>Name is the symbolic file name and is the only information kept in human readable form.</a:t>
            </a:r>
          </a:p>
          <a:p>
            <a:pPr algn="just">
              <a:lnSpc>
                <a:spcPct val="150000"/>
              </a:lnSpc>
            </a:pPr>
            <a:r>
              <a:rPr lang="en-US" sz="3200" b="1" dirty="0" smtClean="0">
                <a:solidFill>
                  <a:srgbClr val="FF0000"/>
                </a:solidFill>
                <a:latin typeface="Book Antiqua" pitchFamily="18" charset="0"/>
              </a:rPr>
              <a:t>Identifier: </a:t>
            </a:r>
            <a:r>
              <a:rPr lang="en-US" sz="3200" dirty="0" smtClean="0">
                <a:latin typeface="Book Antiqua" pitchFamily="18" charset="0"/>
              </a:rPr>
              <a:t>This unique tag is a number that identifies the file within the file system; it is in non-human-readable form of the file.</a:t>
            </a:r>
          </a:p>
          <a:p>
            <a:pPr algn="just">
              <a:lnSpc>
                <a:spcPct val="150000"/>
              </a:lnSpc>
            </a:pPr>
            <a:r>
              <a:rPr lang="en-US" sz="3200" b="1" dirty="0" smtClean="0">
                <a:solidFill>
                  <a:srgbClr val="FF0000"/>
                </a:solidFill>
                <a:latin typeface="Book Antiqua" pitchFamily="18" charset="0"/>
              </a:rPr>
              <a:t>Type: </a:t>
            </a:r>
            <a:r>
              <a:rPr lang="en-US" sz="3200" dirty="0" smtClean="0">
                <a:latin typeface="Book Antiqua" pitchFamily="18" charset="0"/>
              </a:rPr>
              <a:t>This information is needed for systems which support different types of files or its format</a:t>
            </a:r>
            <a:r>
              <a:rPr lang="en-US" sz="3200" dirty="0" smtClean="0">
                <a:latin typeface="Book Antiqua" pitchFamily="18" charset="0"/>
              </a:rPr>
              <a:t>.</a:t>
            </a:r>
          </a:p>
          <a:p>
            <a:pPr algn="just">
              <a:lnSpc>
                <a:spcPct val="150000"/>
              </a:lnSpc>
            </a:pPr>
            <a:r>
              <a:rPr lang="en-US" sz="3200" b="1" dirty="0" smtClean="0">
                <a:solidFill>
                  <a:srgbClr val="FF0000"/>
                </a:solidFill>
                <a:latin typeface="Book Antiqua" pitchFamily="18" charset="0"/>
              </a:rPr>
              <a:t>Location: </a:t>
            </a:r>
            <a:r>
              <a:rPr lang="en-US" sz="3200" dirty="0" smtClean="0">
                <a:latin typeface="Book Antiqua" pitchFamily="18" charset="0"/>
              </a:rPr>
              <a:t>This information is a pointer to a device which points to the location of the file on the device where it is stored.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22"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24" name="Google Shape;124;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4"/>
          <p:cNvSpPr txBox="1"/>
          <p:nvPr/>
        </p:nvSpPr>
        <p:spPr>
          <a:xfrm>
            <a:off x="1440873" y="488373"/>
            <a:ext cx="12954000" cy="825038"/>
          </a:xfrm>
          <a:prstGeom prst="rect">
            <a:avLst/>
          </a:prstGeom>
          <a:noFill/>
          <a:ln>
            <a:noFill/>
          </a:ln>
        </p:spPr>
        <p:txBody>
          <a:bodyPr spcFirstLastPara="1" wrap="square" lIns="91425" tIns="45700" rIns="91425" bIns="45700" anchor="t" anchorCtr="0">
            <a:normAutofit/>
          </a:bodyPr>
          <a:lstStyle/>
          <a:p>
            <a:pPr lvl="0" algn="ctr">
              <a:buClr>
                <a:schemeClr val="dk1"/>
              </a:buClr>
              <a:buSzPts val="4500"/>
            </a:pPr>
            <a:r>
              <a:rPr lang="en-US" sz="4500" b="1" dirty="0" smtClean="0">
                <a:solidFill>
                  <a:schemeClr val="dk1"/>
                </a:solidFill>
                <a:latin typeface="Cambria"/>
                <a:ea typeface="Cambria"/>
                <a:cs typeface="Cambria"/>
                <a:sym typeface="Cambria"/>
              </a:rPr>
              <a:t>Fundamental components of File</a:t>
            </a:r>
            <a:endParaRPr lang="en-US" sz="4500" b="1" dirty="0" smtClean="0">
              <a:solidFill>
                <a:schemeClr val="dk1"/>
              </a:solidFill>
              <a:latin typeface="Cambria"/>
              <a:ea typeface="Cambria"/>
              <a:cs typeface="Cambria"/>
              <a:sym typeface="Cambria"/>
            </a:endParaRPr>
          </a:p>
        </p:txBody>
      </p:sp>
      <p:sp>
        <p:nvSpPr>
          <p:cNvPr id="7" name="Google Shape;113;p3"/>
          <p:cNvSpPr txBox="1"/>
          <p:nvPr/>
        </p:nvSpPr>
        <p:spPr>
          <a:xfrm>
            <a:off x="1180407" y="1312100"/>
            <a:ext cx="15411797" cy="7881777"/>
          </a:xfrm>
          <a:prstGeom prst="rect">
            <a:avLst/>
          </a:prstGeom>
          <a:noFill/>
          <a:ln>
            <a:noFill/>
          </a:ln>
        </p:spPr>
        <p:txBody>
          <a:bodyPr spcFirstLastPara="1" wrap="square" lIns="91425" tIns="45700" rIns="91425" bIns="45700" anchor="t" anchorCtr="0">
            <a:noAutofit/>
          </a:bodyPr>
          <a:lstStyle/>
          <a:p>
            <a:pPr algn="just">
              <a:lnSpc>
                <a:spcPct val="150000"/>
              </a:lnSpc>
            </a:pPr>
            <a:r>
              <a:rPr lang="en-US" sz="3200" b="1" dirty="0" smtClean="0">
                <a:solidFill>
                  <a:srgbClr val="FF0000"/>
                </a:solidFill>
                <a:latin typeface="Book Antiqua" pitchFamily="18" charset="0"/>
              </a:rPr>
              <a:t>Size</a:t>
            </a:r>
            <a:r>
              <a:rPr lang="en-US" sz="3200" b="1" dirty="0" smtClean="0">
                <a:solidFill>
                  <a:srgbClr val="FF0000"/>
                </a:solidFill>
                <a:latin typeface="Book Antiqua" pitchFamily="18" charset="0"/>
              </a:rPr>
              <a:t>: </a:t>
            </a:r>
            <a:r>
              <a:rPr lang="en-US" sz="3200" dirty="0" smtClean="0">
                <a:latin typeface="Book Antiqua" pitchFamily="18" charset="0"/>
              </a:rPr>
              <a:t>The current size of the file (which is in bytes, words, etc.) which possibly the maximum allowed size gets included in this attribute.</a:t>
            </a:r>
          </a:p>
          <a:p>
            <a:pPr algn="just">
              <a:lnSpc>
                <a:spcPct val="150000"/>
              </a:lnSpc>
            </a:pPr>
            <a:r>
              <a:rPr lang="en-US" sz="3200" b="1" dirty="0" smtClean="0">
                <a:solidFill>
                  <a:srgbClr val="FF0000"/>
                </a:solidFill>
                <a:latin typeface="Book Antiqua" pitchFamily="18" charset="0"/>
              </a:rPr>
              <a:t>Protection:</a:t>
            </a:r>
            <a:r>
              <a:rPr lang="en-US" sz="3200" dirty="0" smtClean="0">
                <a:latin typeface="Book Antiqua" pitchFamily="18" charset="0"/>
              </a:rPr>
              <a:t> Access-control information establishes who can do the reading, writing, executing, etc.</a:t>
            </a:r>
          </a:p>
          <a:p>
            <a:pPr algn="just">
              <a:lnSpc>
                <a:spcPct val="150000"/>
              </a:lnSpc>
            </a:pPr>
            <a:r>
              <a:rPr lang="en-US" sz="3200" b="1" dirty="0" smtClean="0">
                <a:solidFill>
                  <a:srgbClr val="FF0000"/>
                </a:solidFill>
                <a:latin typeface="Book Antiqua" pitchFamily="18" charset="0"/>
              </a:rPr>
              <a:t>Date, Time &amp; user identification: </a:t>
            </a:r>
            <a:r>
              <a:rPr lang="en-US" sz="3200" dirty="0" smtClean="0">
                <a:latin typeface="Book Antiqua" pitchFamily="18" charset="0"/>
              </a:rPr>
              <a:t>This information might be kept for the creation of the file, its last modification and last used. These data might be useful for in the field of protection, security, and monitoring its usage.</a:t>
            </a:r>
            <a:endParaRPr lang="en-US" sz="3200" dirty="0">
              <a:latin typeface="Book Antiqu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22"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24" name="Google Shape;124;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4"/>
          <p:cNvSpPr txBox="1"/>
          <p:nvPr/>
        </p:nvSpPr>
        <p:spPr>
          <a:xfrm>
            <a:off x="1440873" y="488373"/>
            <a:ext cx="12954000" cy="1143000"/>
          </a:xfrm>
          <a:prstGeom prst="rect">
            <a:avLst/>
          </a:prstGeom>
          <a:noFill/>
          <a:ln>
            <a:noFill/>
          </a:ln>
        </p:spPr>
        <p:txBody>
          <a:bodyPr spcFirstLastPara="1" wrap="square" lIns="91425" tIns="45700" rIns="91425" bIns="45700" anchor="t" anchorCtr="0">
            <a:normAutofit/>
          </a:bodyPr>
          <a:lstStyle/>
          <a:p>
            <a:pPr lvl="0" algn="ctr">
              <a:buClr>
                <a:schemeClr val="dk1"/>
              </a:buClr>
              <a:buSzPts val="4500"/>
            </a:pPr>
            <a:r>
              <a:rPr lang="en-US" sz="4500" b="1" dirty="0" smtClean="0">
                <a:solidFill>
                  <a:schemeClr val="dk1"/>
                </a:solidFill>
                <a:latin typeface="Cambria"/>
                <a:ea typeface="Cambria"/>
                <a:cs typeface="Cambria"/>
                <a:sym typeface="Cambria"/>
              </a:rPr>
              <a:t>File Operations</a:t>
            </a:r>
            <a:endParaRPr lang="en-US" sz="4500" b="1" dirty="0" smtClean="0">
              <a:solidFill>
                <a:schemeClr val="dk1"/>
              </a:solidFill>
              <a:latin typeface="Cambria"/>
              <a:ea typeface="Cambria"/>
              <a:cs typeface="Cambria"/>
              <a:sym typeface="Cambria"/>
            </a:endParaRPr>
          </a:p>
        </p:txBody>
      </p:sp>
      <p:sp>
        <p:nvSpPr>
          <p:cNvPr id="7" name="Google Shape;113;p3"/>
          <p:cNvSpPr txBox="1"/>
          <p:nvPr/>
        </p:nvSpPr>
        <p:spPr>
          <a:xfrm>
            <a:off x="1097279" y="1245597"/>
            <a:ext cx="16292946" cy="8480293"/>
          </a:xfrm>
          <a:prstGeom prst="rect">
            <a:avLst/>
          </a:prstGeom>
          <a:noFill/>
          <a:ln>
            <a:noFill/>
          </a:ln>
        </p:spPr>
        <p:txBody>
          <a:bodyPr spcFirstLastPara="1" wrap="square" lIns="91425" tIns="45700" rIns="91425" bIns="45700" anchor="t" anchorCtr="0">
            <a:noAutofit/>
          </a:bodyPr>
          <a:lstStyle/>
          <a:p>
            <a:pPr algn="just">
              <a:lnSpc>
                <a:spcPct val="150000"/>
              </a:lnSpc>
            </a:pPr>
            <a:r>
              <a:rPr lang="en-US" sz="3200" dirty="0" smtClean="0">
                <a:latin typeface="Book Antiqua" pitchFamily="18" charset="0"/>
              </a:rPr>
              <a:t>A file is an abstract data type. For defining a file properly, we need to consider the operations that can be performed on files. The operating system can provide system calls to create, write, read, reposition, delete, and truncate files. There are six basic file operations within an Operating system. </a:t>
            </a:r>
          </a:p>
          <a:p>
            <a:pPr algn="just">
              <a:lnSpc>
                <a:spcPct val="150000"/>
              </a:lnSpc>
            </a:pPr>
            <a:r>
              <a:rPr lang="en-US" sz="3200" b="1" dirty="0" smtClean="0">
                <a:solidFill>
                  <a:srgbClr val="FF0000"/>
                </a:solidFill>
                <a:latin typeface="Book Antiqua" pitchFamily="18" charset="0"/>
              </a:rPr>
              <a:t>Creating a file: </a:t>
            </a:r>
            <a:r>
              <a:rPr lang="en-US" sz="3200" dirty="0" smtClean="0">
                <a:latin typeface="Book Antiqua" pitchFamily="18" charset="0"/>
              </a:rPr>
              <a:t>There are two steps necessary for creating a file. First, space in the file system must be found for the file. We discuss how to allocate space for the file. Second, an entry for the new file must be made in the directory.</a:t>
            </a:r>
          </a:p>
          <a:p>
            <a:pPr algn="just">
              <a:lnSpc>
                <a:spcPct val="150000"/>
              </a:lnSpc>
            </a:pPr>
            <a:r>
              <a:rPr lang="en-US" sz="3200" b="1" dirty="0" smtClean="0">
                <a:solidFill>
                  <a:srgbClr val="FF0000"/>
                </a:solidFill>
                <a:latin typeface="Book Antiqua" pitchFamily="18" charset="0"/>
              </a:rPr>
              <a:t>Writing a file: </a:t>
            </a:r>
            <a:r>
              <a:rPr lang="en-US" sz="3200" dirty="0" smtClean="0">
                <a:latin typeface="Book Antiqua" pitchFamily="18" charset="0"/>
              </a:rPr>
              <a:t>To write to a file, you make a system call specify about both the name of the file along with the information to be written to the file.</a:t>
            </a:r>
          </a:p>
          <a:p>
            <a:pPr algn="just">
              <a:lnSpc>
                <a:spcPct val="150000"/>
              </a:lnSpc>
            </a:pPr>
            <a:r>
              <a:rPr lang="en-US" sz="3200" b="1" dirty="0" smtClean="0">
                <a:solidFill>
                  <a:srgbClr val="FF0000"/>
                </a:solidFill>
                <a:latin typeface="Book Antiqua" pitchFamily="18" charset="0"/>
              </a:rPr>
              <a:t>Reading a file: </a:t>
            </a:r>
            <a:r>
              <a:rPr lang="en-US" sz="3200" dirty="0" smtClean="0">
                <a:latin typeface="Book Antiqua" pitchFamily="18" charset="0"/>
              </a:rPr>
              <a:t>To read from a file, you use a system call which specifies the name of the file and where within memory the next block of the file should be placed</a:t>
            </a:r>
            <a:r>
              <a:rPr lang="en-US" sz="3200" dirty="0" smtClean="0">
                <a:latin typeface="Book Antiqua" pitchFamily="18" charset="0"/>
              </a:rPr>
              <a:t>.</a:t>
            </a:r>
            <a:endParaRPr lang="en-US" sz="3200" dirty="0" smtClean="0">
              <a:latin typeface="Book Antiqu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22"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24" name="Google Shape;124;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13;p3"/>
          <p:cNvSpPr txBox="1"/>
          <p:nvPr/>
        </p:nvSpPr>
        <p:spPr>
          <a:xfrm>
            <a:off x="1130529" y="1461728"/>
            <a:ext cx="15312046" cy="8480293"/>
          </a:xfrm>
          <a:prstGeom prst="rect">
            <a:avLst/>
          </a:prstGeom>
          <a:noFill/>
          <a:ln>
            <a:noFill/>
          </a:ln>
        </p:spPr>
        <p:txBody>
          <a:bodyPr spcFirstLastPara="1" wrap="square" lIns="91425" tIns="45700" rIns="91425" bIns="45700" anchor="t" anchorCtr="0">
            <a:noAutofit/>
          </a:bodyPr>
          <a:lstStyle/>
          <a:p>
            <a:pPr algn="just">
              <a:lnSpc>
                <a:spcPct val="150000"/>
              </a:lnSpc>
            </a:pPr>
            <a:r>
              <a:rPr lang="en-US" sz="3200" b="1" dirty="0" smtClean="0">
                <a:solidFill>
                  <a:srgbClr val="FF0000"/>
                </a:solidFill>
                <a:latin typeface="Book Antiqua" pitchFamily="18" charset="0"/>
              </a:rPr>
              <a:t>Repositioning </a:t>
            </a:r>
            <a:r>
              <a:rPr lang="en-US" sz="3200" b="1" dirty="0" smtClean="0">
                <a:solidFill>
                  <a:srgbClr val="FF0000"/>
                </a:solidFill>
                <a:latin typeface="Book Antiqua" pitchFamily="18" charset="0"/>
              </a:rPr>
              <a:t>inside a file: </a:t>
            </a:r>
            <a:r>
              <a:rPr lang="en-US" sz="3200" dirty="0" smtClean="0">
                <a:latin typeface="Book Antiqua" pitchFamily="18" charset="0"/>
              </a:rPr>
              <a:t>The directory is then searched for the suitable entry, and the 'current-file-position' pointer is relocating to a given value. Relocating within a file need not require any actual I/O. This file operation is also termed as 'file seek.'</a:t>
            </a:r>
          </a:p>
          <a:p>
            <a:pPr algn="just">
              <a:lnSpc>
                <a:spcPct val="150000"/>
              </a:lnSpc>
            </a:pPr>
            <a:r>
              <a:rPr lang="en-US" sz="3200" b="1" dirty="0" smtClean="0">
                <a:solidFill>
                  <a:srgbClr val="FF0000"/>
                </a:solidFill>
                <a:latin typeface="Book Antiqua" pitchFamily="18" charset="0"/>
              </a:rPr>
              <a:t>Deleting a file: </a:t>
            </a:r>
            <a:r>
              <a:rPr lang="en-US" sz="3200" dirty="0" smtClean="0">
                <a:latin typeface="Book Antiqua" pitchFamily="18" charset="0"/>
              </a:rPr>
              <a:t>For deleting a file, you have to search the directory for the specific file. Deleting that file or directory release all file space so that other files can re-use that space.</a:t>
            </a:r>
          </a:p>
          <a:p>
            <a:pPr algn="just">
              <a:lnSpc>
                <a:spcPct val="150000"/>
              </a:lnSpc>
            </a:pPr>
            <a:r>
              <a:rPr lang="en-US" sz="3200" b="1" dirty="0" smtClean="0">
                <a:solidFill>
                  <a:srgbClr val="FF0000"/>
                </a:solidFill>
                <a:latin typeface="Book Antiqua" pitchFamily="18" charset="0"/>
              </a:rPr>
              <a:t>Truncating a file: </a:t>
            </a:r>
            <a:r>
              <a:rPr lang="en-US" sz="3200" dirty="0" smtClean="0">
                <a:latin typeface="Book Antiqua" pitchFamily="18" charset="0"/>
              </a:rPr>
              <a:t>The user may wish for erasing the contents of a file but keep the attributes same. Rather than deleting the file and then recreate it, this utility allows all attributes to remain unchanged — except the file length — and let the user add or edit the file content.</a:t>
            </a:r>
            <a:endParaRPr lang="en-US" sz="3200" dirty="0">
              <a:latin typeface="Book Antiqua" pitchFamily="18" charset="0"/>
            </a:endParaRPr>
          </a:p>
        </p:txBody>
      </p:sp>
      <p:sp>
        <p:nvSpPr>
          <p:cNvPr id="6" name="Google Shape;125;p4"/>
          <p:cNvSpPr txBox="1"/>
          <p:nvPr/>
        </p:nvSpPr>
        <p:spPr>
          <a:xfrm>
            <a:off x="1925782" y="524395"/>
            <a:ext cx="12954000" cy="1143000"/>
          </a:xfrm>
          <a:prstGeom prst="rect">
            <a:avLst/>
          </a:prstGeom>
          <a:noFill/>
          <a:ln>
            <a:noFill/>
          </a:ln>
        </p:spPr>
        <p:txBody>
          <a:bodyPr spcFirstLastPara="1" wrap="square" lIns="91425" tIns="45700" rIns="91425" bIns="45700" anchor="t" anchorCtr="0">
            <a:normAutofit/>
          </a:bodyPr>
          <a:lstStyle/>
          <a:p>
            <a:pPr lvl="0" algn="ctr">
              <a:buClr>
                <a:schemeClr val="dk1"/>
              </a:buClr>
              <a:buSzPts val="4500"/>
            </a:pPr>
            <a:r>
              <a:rPr lang="en-US" sz="4500" b="1" dirty="0" smtClean="0">
                <a:solidFill>
                  <a:schemeClr val="dk1"/>
                </a:solidFill>
                <a:latin typeface="Cambria"/>
                <a:ea typeface="Cambria"/>
                <a:cs typeface="Cambria"/>
                <a:sym typeface="Cambria"/>
              </a:rPr>
              <a:t>File Operations</a:t>
            </a:r>
            <a:endParaRPr lang="en-US" sz="4500" b="1" dirty="0" smtClean="0">
              <a:solidFill>
                <a:schemeClr val="dk1"/>
              </a:solidFill>
              <a:latin typeface="Cambria"/>
              <a:ea typeface="Cambria"/>
              <a:cs typeface="Cambria"/>
              <a:sym typeface="Cambria"/>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TotalTime>
  <Words>647</Words>
  <Application>Microsoft Office PowerPoint</Application>
  <PresentationFormat>Custom</PresentationFormat>
  <Paragraphs>125</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Bsc_GCD</cp:lastModifiedBy>
  <cp:revision>51</cp:revision>
  <dcterms:created xsi:type="dcterms:W3CDTF">2006-08-16T00:00:00Z</dcterms:created>
  <dcterms:modified xsi:type="dcterms:W3CDTF">2023-03-29T07:26:06Z</dcterms:modified>
</cp:coreProperties>
</file>